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3"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9BCB"/>
    <a:srgbClr val="84A7D2"/>
    <a:srgbClr val="0EA8D8"/>
    <a:srgbClr val="19798F"/>
    <a:srgbClr val="22A5C4"/>
    <a:srgbClr val="12BDD4"/>
    <a:srgbClr val="1DD2EB"/>
    <a:srgbClr val="44DAEE"/>
    <a:srgbClr val="0D1D31"/>
    <a:srgbClr val="B6CB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30" autoAdjust="0"/>
    <p:restoredTop sz="98791" autoAdjust="0"/>
  </p:normalViewPr>
  <p:slideViewPr>
    <p:cSldViewPr>
      <p:cViewPr varScale="1">
        <p:scale>
          <a:sx n="80" d="100"/>
          <a:sy n="80" d="100"/>
        </p:scale>
        <p:origin x="3474" y="126"/>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C0B67D05-0C2D-4BBA-BFDF-C51B551196C9}" type="datetimeFigureOut">
              <a:rPr kumimoji="1" lang="ja-JP" altLang="en-US" smtClean="0"/>
              <a:pPr/>
              <a:t>2022/1/4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E6A4C87-51EC-470B-B2F3-36E872AD0DBB}"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0B67D05-0C2D-4BBA-BFDF-C51B551196C9}" type="datetimeFigureOut">
              <a:rPr kumimoji="1" lang="ja-JP" altLang="en-US" smtClean="0"/>
              <a:pPr/>
              <a:t>2022/1/4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E6A4C87-51EC-470B-B2F3-36E872AD0DBB}"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5" y="529697"/>
            <a:ext cx="3357563" cy="1126807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0B67D05-0C2D-4BBA-BFDF-C51B551196C9}" type="datetimeFigureOut">
              <a:rPr kumimoji="1" lang="ja-JP" altLang="en-US" smtClean="0"/>
              <a:pPr/>
              <a:t>2022/1/4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E6A4C87-51EC-470B-B2F3-36E872AD0DBB}"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0B67D05-0C2D-4BBA-BFDF-C51B551196C9}" type="datetimeFigureOut">
              <a:rPr kumimoji="1" lang="ja-JP" altLang="en-US" smtClean="0"/>
              <a:pPr/>
              <a:t>2022/1/4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E6A4C87-51EC-470B-B2F3-36E872AD0DBB}"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C0B67D05-0C2D-4BBA-BFDF-C51B551196C9}" type="datetimeFigureOut">
              <a:rPr kumimoji="1" lang="ja-JP" altLang="en-US" smtClean="0"/>
              <a:pPr/>
              <a:t>2022/1/4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E6A4C87-51EC-470B-B2F3-36E872AD0DBB}"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C0B67D05-0C2D-4BBA-BFDF-C51B551196C9}" type="datetimeFigureOut">
              <a:rPr kumimoji="1" lang="ja-JP" altLang="en-US" smtClean="0"/>
              <a:pPr/>
              <a:t>2022/1/4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E6A4C87-51EC-470B-B2F3-36E872AD0DBB}"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C0B67D05-0C2D-4BBA-BFDF-C51B551196C9}" type="datetimeFigureOut">
              <a:rPr kumimoji="1" lang="ja-JP" altLang="en-US" smtClean="0"/>
              <a:pPr/>
              <a:t>2022/1/4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EE6A4C87-51EC-470B-B2F3-36E872AD0DBB}"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C0B67D05-0C2D-4BBA-BFDF-C51B551196C9}" type="datetimeFigureOut">
              <a:rPr kumimoji="1" lang="ja-JP" altLang="en-US" smtClean="0"/>
              <a:pPr/>
              <a:t>2022/1/4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EE6A4C87-51EC-470B-B2F3-36E872AD0DBB}"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0B67D05-0C2D-4BBA-BFDF-C51B551196C9}" type="datetimeFigureOut">
              <a:rPr kumimoji="1" lang="ja-JP" altLang="en-US" smtClean="0"/>
              <a:pPr/>
              <a:t>2022/1/4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EE6A4C87-51EC-470B-B2F3-36E872AD0DBB}"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0B67D05-0C2D-4BBA-BFDF-C51B551196C9}" type="datetimeFigureOut">
              <a:rPr kumimoji="1" lang="ja-JP" altLang="en-US" smtClean="0"/>
              <a:pPr/>
              <a:t>2022/1/4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E6A4C87-51EC-470B-B2F3-36E872AD0DBB}"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0B67D05-0C2D-4BBA-BFDF-C51B551196C9}" type="datetimeFigureOut">
              <a:rPr kumimoji="1" lang="ja-JP" altLang="en-US" smtClean="0"/>
              <a:pPr/>
              <a:t>2022/1/4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E6A4C87-51EC-470B-B2F3-36E872AD0DBB}"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C0B67D05-0C2D-4BBA-BFDF-C51B551196C9}" type="datetimeFigureOut">
              <a:rPr kumimoji="1" lang="ja-JP" altLang="en-US" smtClean="0"/>
              <a:pPr/>
              <a:t>2022/1/4</a:t>
            </a:fld>
            <a:endParaRPr kumimoji="1" lang="ja-JP" altLang="en-US"/>
          </a:p>
        </p:txBody>
      </p:sp>
      <p:sp>
        <p:nvSpPr>
          <p:cNvPr id="5" name="フッター プレースホルダ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E6A4C87-51EC-470B-B2F3-36E872AD0DBB}"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6.gif"/><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hyperlink" Target="https://www.hi-tech.ac.jp/" TargetMode="External"/><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Picture 2" descr="C:\Users\k-kimura\Desktop\五十嵐七果\ブランディング事業\ﾊﾟﾝﾌﾚｯﾄ･体制図･ｲﾒｰｼﾞ図\ブランディングパンフレット\画像素材\HP表紙画像.jpg"/>
          <p:cNvPicPr>
            <a:picLocks noChangeAspect="1" noChangeArrowheads="1"/>
          </p:cNvPicPr>
          <p:nvPr/>
        </p:nvPicPr>
        <p:blipFill>
          <a:blip r:embed="rId2" cstate="print">
            <a:lum bright="10000"/>
          </a:blip>
          <a:srcRect/>
          <a:stretch>
            <a:fillRect/>
          </a:stretch>
        </p:blipFill>
        <p:spPr bwMode="auto">
          <a:xfrm>
            <a:off x="332656" y="7433692"/>
            <a:ext cx="6191969" cy="300608"/>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a:effectLst>
            <a:outerShdw blurRad="50800" dist="50800" dir="5400000" sx="1000" sy="1000" algn="ctr" rotWithShape="0">
              <a:srgbClr val="000000"/>
            </a:outerShdw>
          </a:effectLst>
        </p:spPr>
      </p:pic>
      <p:pic>
        <p:nvPicPr>
          <p:cNvPr id="51" name="Picture 3" descr="C:\Users\k-kimura\Desktop\五十嵐七果\ブランディング事業\ﾊﾟﾝﾌﾚｯﾄ･体制図･ｲﾒｰｼﾞ図\ブランディングパンフレット\画像素材\HP表紙画像.jpg"/>
          <p:cNvPicPr>
            <a:picLocks noChangeAspect="1" noChangeArrowheads="1"/>
          </p:cNvPicPr>
          <p:nvPr/>
        </p:nvPicPr>
        <p:blipFill>
          <a:blip r:embed="rId3" cstate="print">
            <a:lum bright="10000"/>
          </a:blip>
          <a:srcRect/>
          <a:stretch>
            <a:fillRect/>
          </a:stretch>
        </p:blipFill>
        <p:spPr bwMode="auto">
          <a:xfrm>
            <a:off x="332656" y="5374481"/>
            <a:ext cx="6192688" cy="298599"/>
          </a:xfrm>
          <a:prstGeom prst="rect">
            <a:avLst/>
          </a:prstGeom>
          <a:noFill/>
        </p:spPr>
      </p:pic>
      <p:sp>
        <p:nvSpPr>
          <p:cNvPr id="49" name="正方形/長方形 48"/>
          <p:cNvSpPr/>
          <p:nvPr/>
        </p:nvSpPr>
        <p:spPr>
          <a:xfrm>
            <a:off x="332656" y="920552"/>
            <a:ext cx="4680520" cy="9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r>
              <a:rPr lang="ja-JP" altLang="en-US" sz="1200" b="1" dirty="0">
                <a:solidFill>
                  <a:srgbClr val="FF0000"/>
                </a:solidFill>
                <a:latin typeface="メイリオ" pitchFamily="50" charset="-128"/>
                <a:ea typeface="メイリオ" pitchFamily="50" charset="-128"/>
                <a:cs typeface="メイリオ" pitchFamily="50" charset="-128"/>
              </a:rPr>
              <a:t>卒業学科名称　</a:t>
            </a:r>
            <a:r>
              <a:rPr lang="ja-JP" altLang="en-US" sz="1200" b="1" dirty="0">
                <a:solidFill>
                  <a:srgbClr val="0D1D31"/>
                </a:solidFill>
                <a:latin typeface="メイリオ" pitchFamily="50" charset="-128"/>
                <a:ea typeface="メイリオ" pitchFamily="50" charset="-128"/>
                <a:cs typeface="メイリオ" pitchFamily="50" charset="-128"/>
              </a:rPr>
              <a:t>学科（</a:t>
            </a:r>
            <a:r>
              <a:rPr lang="en-US" altLang="ja-JP" sz="1200" b="1" dirty="0">
                <a:solidFill>
                  <a:srgbClr val="FF0000"/>
                </a:solidFill>
                <a:latin typeface="メイリオ" pitchFamily="50" charset="-128"/>
                <a:ea typeface="メイリオ" pitchFamily="50" charset="-128"/>
                <a:cs typeface="メイリオ" pitchFamily="50" charset="-128"/>
              </a:rPr>
              <a:t>0000</a:t>
            </a:r>
            <a:r>
              <a:rPr lang="ja-JP" altLang="en-US" sz="1200" b="1" dirty="0">
                <a:solidFill>
                  <a:srgbClr val="0D1D31"/>
                </a:solidFill>
                <a:latin typeface="メイリオ" pitchFamily="50" charset="-128"/>
                <a:ea typeface="メイリオ" pitchFamily="50" charset="-128"/>
                <a:cs typeface="メイリオ" pitchFamily="50" charset="-128"/>
              </a:rPr>
              <a:t>年度卒業）</a:t>
            </a:r>
            <a:endParaRPr lang="en-US" altLang="ja-JP" sz="1200" b="1" dirty="0">
              <a:solidFill>
                <a:srgbClr val="0D1D31"/>
              </a:solidFill>
              <a:latin typeface="メイリオ" pitchFamily="50" charset="-128"/>
              <a:ea typeface="メイリオ" pitchFamily="50" charset="-128"/>
              <a:cs typeface="メイリオ" pitchFamily="50" charset="-128"/>
            </a:endParaRPr>
          </a:p>
          <a:p>
            <a:pPr>
              <a:lnSpc>
                <a:spcPts val="1800"/>
              </a:lnSpc>
            </a:pPr>
            <a:r>
              <a:rPr lang="ja-JP" altLang="en-US" sz="1400" b="1" dirty="0">
                <a:solidFill>
                  <a:srgbClr val="FF0000"/>
                </a:solidFill>
                <a:latin typeface="メイリオ" pitchFamily="50" charset="-128"/>
                <a:ea typeface="メイリオ" pitchFamily="50" charset="-128"/>
                <a:cs typeface="メイリオ" pitchFamily="50" charset="-128"/>
              </a:rPr>
              <a:t>お名前</a:t>
            </a:r>
            <a:r>
              <a:rPr lang="ja-JP" altLang="en-US" sz="1400" b="1" dirty="0">
                <a:solidFill>
                  <a:srgbClr val="0D1D31"/>
                </a:solidFill>
                <a:latin typeface="メイリオ" pitchFamily="50" charset="-128"/>
                <a:ea typeface="メイリオ" pitchFamily="50" charset="-128"/>
                <a:cs typeface="メイリオ" pitchFamily="50" charset="-128"/>
              </a:rPr>
              <a:t>　</a:t>
            </a:r>
            <a:r>
              <a:rPr lang="ja-JP" altLang="en-US" sz="1400" b="1" dirty="0" err="1">
                <a:solidFill>
                  <a:srgbClr val="0D1D31"/>
                </a:solidFill>
                <a:latin typeface="メイリオ" pitchFamily="50" charset="-128"/>
                <a:ea typeface="メイリオ" pitchFamily="50" charset="-128"/>
                <a:cs typeface="メイリオ" pitchFamily="50" charset="-128"/>
              </a:rPr>
              <a:t>さん</a:t>
            </a:r>
            <a:endParaRPr lang="en-US" altLang="ja-JP" sz="1400" b="1" dirty="0">
              <a:solidFill>
                <a:srgbClr val="0D1D31"/>
              </a:solidFill>
              <a:latin typeface="メイリオ" pitchFamily="50" charset="-128"/>
              <a:ea typeface="メイリオ" pitchFamily="50" charset="-128"/>
              <a:cs typeface="メイリオ" pitchFamily="50" charset="-128"/>
            </a:endParaRPr>
          </a:p>
          <a:p>
            <a:pPr>
              <a:lnSpc>
                <a:spcPts val="700"/>
              </a:lnSpc>
            </a:pPr>
            <a:endParaRPr lang="en-US" altLang="ja-JP" sz="1300" b="1" dirty="0">
              <a:solidFill>
                <a:srgbClr val="0D1D31"/>
              </a:solidFill>
              <a:latin typeface="メイリオ" pitchFamily="50" charset="-128"/>
              <a:ea typeface="メイリオ" pitchFamily="50" charset="-128"/>
              <a:cs typeface="メイリオ" pitchFamily="50" charset="-128"/>
            </a:endParaRPr>
          </a:p>
          <a:p>
            <a:pPr>
              <a:lnSpc>
                <a:spcPts val="1600"/>
              </a:lnSpc>
            </a:pPr>
            <a:r>
              <a:rPr lang="ja-JP" altLang="en-US" sz="1400" b="1" dirty="0">
                <a:solidFill>
                  <a:srgbClr val="FF0000"/>
                </a:solidFill>
                <a:latin typeface="メイリオ" pitchFamily="50" charset="-128"/>
                <a:ea typeface="メイリオ" pitchFamily="50" charset="-128"/>
                <a:cs typeface="メイリオ" pitchFamily="50" charset="-128"/>
              </a:rPr>
              <a:t>会社名</a:t>
            </a:r>
            <a:r>
              <a:rPr lang="ja-JP" altLang="en-US" sz="1400" b="1" dirty="0">
                <a:solidFill>
                  <a:srgbClr val="0D1D31"/>
                </a:solidFill>
                <a:latin typeface="メイリオ" pitchFamily="50" charset="-128"/>
                <a:ea typeface="メイリオ" pitchFamily="50" charset="-128"/>
                <a:cs typeface="メイリオ" pitchFamily="50" charset="-128"/>
              </a:rPr>
              <a:t>　勤務</a:t>
            </a:r>
            <a:endParaRPr kumimoji="1" lang="en-US" altLang="ja-JP" sz="1400" b="1" dirty="0">
              <a:solidFill>
                <a:srgbClr val="0D1D31"/>
              </a:solidFill>
              <a:latin typeface="メイリオ" pitchFamily="50" charset="-128"/>
              <a:ea typeface="メイリオ" pitchFamily="50" charset="-128"/>
              <a:cs typeface="メイリオ" pitchFamily="50" charset="-128"/>
            </a:endParaRPr>
          </a:p>
        </p:txBody>
      </p:sp>
      <p:sp>
        <p:nvSpPr>
          <p:cNvPr id="54" name="テキスト ボックス 53"/>
          <p:cNvSpPr txBox="1"/>
          <p:nvPr/>
        </p:nvSpPr>
        <p:spPr>
          <a:xfrm>
            <a:off x="334397" y="2227729"/>
            <a:ext cx="646331" cy="276999"/>
          </a:xfrm>
          <a:prstGeom prst="rect">
            <a:avLst/>
          </a:prstGeom>
          <a:noFill/>
        </p:spPr>
        <p:txBody>
          <a:bodyPr wrap="none" rtlCol="0">
            <a:spAutoFit/>
          </a:bodyPr>
          <a:lstStyle/>
          <a:p>
            <a:r>
              <a:rPr lang="ja-JP" altLang="en-US" sz="1200" dirty="0">
                <a:solidFill>
                  <a:schemeClr val="tx2">
                    <a:lumMod val="50000"/>
                  </a:schemeClr>
                </a:solidFill>
                <a:latin typeface="メイリオ" pitchFamily="50" charset="-128"/>
                <a:ea typeface="メイリオ" pitchFamily="50" charset="-128"/>
                <a:cs typeface="メイリオ" pitchFamily="50" charset="-128"/>
              </a:rPr>
              <a:t>勤務地</a:t>
            </a:r>
            <a:endParaRPr lang="en-US" altLang="ja-JP" sz="1200" dirty="0">
              <a:solidFill>
                <a:schemeClr val="tx2">
                  <a:lumMod val="50000"/>
                </a:schemeClr>
              </a:solidFill>
              <a:latin typeface="メイリオ" pitchFamily="50" charset="-128"/>
              <a:ea typeface="メイリオ" pitchFamily="50" charset="-128"/>
              <a:cs typeface="メイリオ" pitchFamily="50" charset="-128"/>
            </a:endParaRPr>
          </a:p>
        </p:txBody>
      </p:sp>
      <p:sp>
        <p:nvSpPr>
          <p:cNvPr id="61" name="テキスト ボックス 60"/>
          <p:cNvSpPr txBox="1"/>
          <p:nvPr/>
        </p:nvSpPr>
        <p:spPr>
          <a:xfrm>
            <a:off x="332656" y="1922487"/>
            <a:ext cx="598241" cy="276999"/>
          </a:xfrm>
          <a:prstGeom prst="rect">
            <a:avLst/>
          </a:prstGeom>
          <a:noFill/>
        </p:spPr>
        <p:txBody>
          <a:bodyPr wrap="none" rtlCol="0">
            <a:spAutoFit/>
          </a:bodyPr>
          <a:lstStyle/>
          <a:p>
            <a:r>
              <a:rPr kumimoji="1" lang="ja-JP" altLang="en-US" sz="1200" dirty="0">
                <a:solidFill>
                  <a:schemeClr val="tx2">
                    <a:lumMod val="50000"/>
                  </a:schemeClr>
                </a:solidFill>
                <a:latin typeface="メイリオ" pitchFamily="50" charset="-128"/>
                <a:ea typeface="メイリオ" pitchFamily="50" charset="-128"/>
                <a:cs typeface="メイリオ" pitchFamily="50" charset="-128"/>
              </a:rPr>
              <a:t>職  種</a:t>
            </a:r>
            <a:endParaRPr kumimoji="1" lang="en-US" altLang="ja-JP" sz="1200" dirty="0">
              <a:solidFill>
                <a:schemeClr val="tx2">
                  <a:lumMod val="50000"/>
                </a:schemeClr>
              </a:solidFill>
              <a:latin typeface="メイリオ" pitchFamily="50" charset="-128"/>
              <a:ea typeface="メイリオ" pitchFamily="50" charset="-128"/>
              <a:cs typeface="メイリオ" pitchFamily="50" charset="-128"/>
            </a:endParaRPr>
          </a:p>
        </p:txBody>
      </p:sp>
      <p:cxnSp>
        <p:nvCxnSpPr>
          <p:cNvPr id="67" name="直線コネクタ 66"/>
          <p:cNvCxnSpPr/>
          <p:nvPr/>
        </p:nvCxnSpPr>
        <p:spPr>
          <a:xfrm>
            <a:off x="1052736" y="1928664"/>
            <a:ext cx="0" cy="576064"/>
          </a:xfrm>
          <a:prstGeom prst="line">
            <a:avLst/>
          </a:prstGeom>
          <a:ln w="19050">
            <a:solidFill>
              <a:srgbClr val="739BCB"/>
            </a:solidFill>
          </a:ln>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1052736" y="2227729"/>
            <a:ext cx="2997046" cy="276999"/>
          </a:xfrm>
          <a:prstGeom prst="rect">
            <a:avLst/>
          </a:prstGeom>
          <a:noFill/>
        </p:spPr>
        <p:txBody>
          <a:bodyPr wrap="square" rtlCol="0">
            <a:spAutoFit/>
          </a:bodyPr>
          <a:lstStyle/>
          <a:p>
            <a:r>
              <a:rPr kumimoji="1" lang="ja-JP" altLang="en-US" sz="1200" dirty="0">
                <a:solidFill>
                  <a:srgbClr val="FF0000"/>
                </a:solidFill>
                <a:latin typeface="メイリオ" pitchFamily="50" charset="-128"/>
                <a:ea typeface="メイリオ" pitchFamily="50" charset="-128"/>
                <a:cs typeface="メイリオ" pitchFamily="50" charset="-128"/>
              </a:rPr>
              <a:t>勤務地名や支店名など</a:t>
            </a:r>
            <a:endParaRPr kumimoji="1" lang="en-US" altLang="ja-JP" sz="1200" dirty="0">
              <a:solidFill>
                <a:srgbClr val="FF0000"/>
              </a:solidFill>
              <a:latin typeface="メイリオ" pitchFamily="50" charset="-128"/>
              <a:ea typeface="メイリオ" pitchFamily="50" charset="-128"/>
              <a:cs typeface="メイリオ" pitchFamily="50" charset="-128"/>
            </a:endParaRPr>
          </a:p>
        </p:txBody>
      </p:sp>
      <p:sp>
        <p:nvSpPr>
          <p:cNvPr id="69" name="テキスト ボックス 68"/>
          <p:cNvSpPr txBox="1"/>
          <p:nvPr/>
        </p:nvSpPr>
        <p:spPr>
          <a:xfrm>
            <a:off x="1052736" y="1928664"/>
            <a:ext cx="1107996" cy="276999"/>
          </a:xfrm>
          <a:prstGeom prst="rect">
            <a:avLst/>
          </a:prstGeom>
          <a:noFill/>
        </p:spPr>
        <p:txBody>
          <a:bodyPr wrap="none" rtlCol="0">
            <a:spAutoFit/>
          </a:bodyPr>
          <a:lstStyle/>
          <a:p>
            <a:r>
              <a:rPr lang="ja-JP" altLang="en-US" sz="1200" dirty="0">
                <a:solidFill>
                  <a:srgbClr val="FF0000"/>
                </a:solidFill>
                <a:latin typeface="メイリオ" pitchFamily="50" charset="-128"/>
                <a:ea typeface="メイリオ" pitchFamily="50" charset="-128"/>
                <a:cs typeface="メイリオ" pitchFamily="50" charset="-128"/>
              </a:rPr>
              <a:t>現在の職種名</a:t>
            </a:r>
            <a:endParaRPr lang="en-US" altLang="ja-JP" sz="1200" dirty="0">
              <a:solidFill>
                <a:srgbClr val="FF0000"/>
              </a:solidFill>
              <a:latin typeface="メイリオ" pitchFamily="50" charset="-128"/>
              <a:ea typeface="メイリオ" pitchFamily="50" charset="-128"/>
              <a:cs typeface="メイリオ" pitchFamily="50" charset="-128"/>
            </a:endParaRPr>
          </a:p>
        </p:txBody>
      </p:sp>
      <p:cxnSp>
        <p:nvCxnSpPr>
          <p:cNvPr id="33" name="直線コネクタ 32"/>
          <p:cNvCxnSpPr/>
          <p:nvPr/>
        </p:nvCxnSpPr>
        <p:spPr>
          <a:xfrm>
            <a:off x="1340768" y="2821310"/>
            <a:ext cx="0" cy="1440160"/>
          </a:xfrm>
          <a:prstGeom prst="line">
            <a:avLst/>
          </a:prstGeom>
          <a:ln w="19050">
            <a:solidFill>
              <a:srgbClr val="739BCB"/>
            </a:solidFill>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1340768" y="3368824"/>
            <a:ext cx="2736304" cy="913070"/>
          </a:xfrm>
          <a:prstGeom prst="rect">
            <a:avLst/>
          </a:prstGeom>
          <a:noFill/>
        </p:spPr>
        <p:txBody>
          <a:bodyPr wrap="square" rtlCol="0">
            <a:spAutoFit/>
          </a:bodyPr>
          <a:lstStyle/>
          <a:p>
            <a:pPr>
              <a:lnSpc>
                <a:spcPts val="1600"/>
              </a:lnSpc>
            </a:pPr>
            <a:r>
              <a:rPr lang="en-US" altLang="ja-JP" sz="1200" dirty="0">
                <a:solidFill>
                  <a:srgbClr val="FF0000"/>
                </a:solidFill>
                <a:latin typeface="メイリオ" pitchFamily="50" charset="-128"/>
                <a:ea typeface="メイリオ" pitchFamily="50" charset="-128"/>
                <a:cs typeface="メイリオ" pitchFamily="50" charset="-128"/>
              </a:rPr>
              <a:t>URL</a:t>
            </a:r>
            <a:r>
              <a:rPr lang="ja-JP" altLang="en-US" sz="1200" dirty="0">
                <a:solidFill>
                  <a:srgbClr val="FF0000"/>
                </a:solidFill>
                <a:latin typeface="メイリオ" pitchFamily="50" charset="-128"/>
                <a:ea typeface="メイリオ" pitchFamily="50" charset="-128"/>
                <a:cs typeface="メイリオ" pitchFamily="50" charset="-128"/>
              </a:rPr>
              <a:t>をご記入下さい</a:t>
            </a:r>
            <a:endParaRPr lang="en-US" altLang="ja-JP" sz="1200" dirty="0">
              <a:solidFill>
                <a:srgbClr val="FF0000"/>
              </a:solidFill>
              <a:latin typeface="メイリオ" pitchFamily="50" charset="-128"/>
              <a:ea typeface="メイリオ" pitchFamily="50" charset="-128"/>
              <a:cs typeface="メイリオ" pitchFamily="50" charset="-128"/>
            </a:endParaRPr>
          </a:p>
          <a:p>
            <a:pPr>
              <a:lnSpc>
                <a:spcPts val="1600"/>
              </a:lnSpc>
            </a:pPr>
            <a:r>
              <a:rPr lang="ja-JP" altLang="en-US" sz="1200" dirty="0">
                <a:solidFill>
                  <a:srgbClr val="FF0000"/>
                </a:solidFill>
                <a:latin typeface="メイリオ" pitchFamily="50" charset="-128"/>
                <a:ea typeface="メイリオ" pitchFamily="50" charset="-128"/>
                <a:cs typeface="メイリオ" pitchFamily="50" charset="-128"/>
              </a:rPr>
              <a:t>また、メッセージ動画･お仕事の様子を映した動画などもございましたら、ぜひ記載ください</a:t>
            </a:r>
            <a:endParaRPr lang="en-US" altLang="ja-JP" sz="1200" dirty="0">
              <a:solidFill>
                <a:srgbClr val="FF0000"/>
              </a:solidFill>
              <a:latin typeface="メイリオ" pitchFamily="50" charset="-128"/>
              <a:ea typeface="メイリオ" pitchFamily="50" charset="-128"/>
              <a:cs typeface="メイリオ" pitchFamily="50" charset="-128"/>
            </a:endParaRPr>
          </a:p>
        </p:txBody>
      </p:sp>
      <p:cxnSp>
        <p:nvCxnSpPr>
          <p:cNvPr id="39" name="直線コネクタ 38"/>
          <p:cNvCxnSpPr/>
          <p:nvPr/>
        </p:nvCxnSpPr>
        <p:spPr>
          <a:xfrm>
            <a:off x="332656" y="5313040"/>
            <a:ext cx="6192688" cy="0"/>
          </a:xfrm>
          <a:prstGeom prst="line">
            <a:avLst/>
          </a:prstGeom>
          <a:ln w="19050">
            <a:solidFill>
              <a:srgbClr val="739BCB"/>
            </a:solidFill>
            <a:prstDash val="dash"/>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332656" y="5817096"/>
            <a:ext cx="4392488" cy="461665"/>
          </a:xfrm>
          <a:prstGeom prst="rect">
            <a:avLst/>
          </a:prstGeom>
          <a:noFill/>
        </p:spPr>
        <p:txBody>
          <a:bodyPr wrap="square" rtlCol="0">
            <a:spAutoFit/>
          </a:bodyPr>
          <a:lstStyle/>
          <a:p>
            <a:r>
              <a:rPr lang="ja-JP" altLang="en-US" sz="1200" dirty="0">
                <a:solidFill>
                  <a:srgbClr val="FF0000"/>
                </a:solidFill>
                <a:latin typeface="メイリオ" pitchFamily="50" charset="-128"/>
                <a:ea typeface="メイリオ" pitchFamily="50" charset="-128"/>
                <a:cs typeface="メイリオ" pitchFamily="50" charset="-128"/>
              </a:rPr>
              <a:t>例：仕事内容や、やりがい、会社を選んだ理由や就職活動のポイント、後輩へのメッセージなど</a:t>
            </a:r>
            <a:endParaRPr lang="en-US" altLang="ja-JP" sz="1200" dirty="0">
              <a:solidFill>
                <a:srgbClr val="FF0000"/>
              </a:solidFill>
              <a:latin typeface="メイリオ" pitchFamily="50" charset="-128"/>
              <a:ea typeface="メイリオ" pitchFamily="50" charset="-128"/>
              <a:cs typeface="メイリオ" pitchFamily="50" charset="-128"/>
            </a:endParaRPr>
          </a:p>
        </p:txBody>
      </p:sp>
      <p:cxnSp>
        <p:nvCxnSpPr>
          <p:cNvPr id="64" name="直線コネクタ 63"/>
          <p:cNvCxnSpPr/>
          <p:nvPr/>
        </p:nvCxnSpPr>
        <p:spPr>
          <a:xfrm>
            <a:off x="332656" y="2648744"/>
            <a:ext cx="3600400" cy="0"/>
          </a:xfrm>
          <a:prstGeom prst="line">
            <a:avLst/>
          </a:prstGeom>
          <a:ln w="19050">
            <a:solidFill>
              <a:srgbClr val="739BCB"/>
            </a:solidFill>
          </a:ln>
        </p:spPr>
        <p:style>
          <a:lnRef idx="1">
            <a:schemeClr val="accent1"/>
          </a:lnRef>
          <a:fillRef idx="0">
            <a:schemeClr val="accent1"/>
          </a:fillRef>
          <a:effectRef idx="0">
            <a:schemeClr val="accent1"/>
          </a:effectRef>
          <a:fontRef idx="minor">
            <a:schemeClr val="tx1"/>
          </a:fontRef>
        </p:style>
      </p:cxnSp>
      <p:sp>
        <p:nvSpPr>
          <p:cNvPr id="79" name="テキスト ボックス 78"/>
          <p:cNvSpPr txBox="1"/>
          <p:nvPr/>
        </p:nvSpPr>
        <p:spPr>
          <a:xfrm>
            <a:off x="188640" y="2750443"/>
            <a:ext cx="1224136" cy="276999"/>
          </a:xfrm>
          <a:prstGeom prst="rect">
            <a:avLst/>
          </a:prstGeom>
          <a:noFill/>
        </p:spPr>
        <p:txBody>
          <a:bodyPr wrap="square" rtlCol="0">
            <a:spAutoFit/>
          </a:bodyPr>
          <a:lstStyle/>
          <a:p>
            <a:r>
              <a:rPr kumimoji="1" lang="ja-JP" altLang="en-US" sz="1200" dirty="0">
                <a:solidFill>
                  <a:schemeClr val="tx2">
                    <a:lumMod val="50000"/>
                  </a:schemeClr>
                </a:solidFill>
                <a:latin typeface="メイリオ" pitchFamily="50" charset="-128"/>
                <a:ea typeface="メイリオ" pitchFamily="50" charset="-128"/>
                <a:cs typeface="メイリオ" pitchFamily="50" charset="-128"/>
              </a:rPr>
              <a:t>ＯＢ･ＯＧ</a:t>
            </a:r>
            <a:r>
              <a:rPr lang="ja-JP" altLang="en-US" sz="1200" dirty="0">
                <a:solidFill>
                  <a:schemeClr val="tx2">
                    <a:lumMod val="50000"/>
                  </a:schemeClr>
                </a:solidFill>
                <a:latin typeface="メイリオ" pitchFamily="50" charset="-128"/>
                <a:ea typeface="メイリオ" pitchFamily="50" charset="-128"/>
                <a:cs typeface="メイリオ" pitchFamily="50" charset="-128"/>
              </a:rPr>
              <a:t>訪問</a:t>
            </a:r>
            <a:endParaRPr lang="en-US" altLang="ja-JP" sz="1200" dirty="0">
              <a:solidFill>
                <a:schemeClr val="tx2">
                  <a:lumMod val="50000"/>
                </a:schemeClr>
              </a:solidFill>
              <a:latin typeface="メイリオ" pitchFamily="50" charset="-128"/>
              <a:ea typeface="メイリオ" pitchFamily="50" charset="-128"/>
              <a:cs typeface="メイリオ" pitchFamily="50" charset="-128"/>
            </a:endParaRPr>
          </a:p>
        </p:txBody>
      </p:sp>
      <p:grpSp>
        <p:nvGrpSpPr>
          <p:cNvPr id="2" name="グループ化 88"/>
          <p:cNvGrpSpPr/>
          <p:nvPr/>
        </p:nvGrpSpPr>
        <p:grpSpPr>
          <a:xfrm>
            <a:off x="116632" y="703060"/>
            <a:ext cx="6625878" cy="9002468"/>
            <a:chOff x="115490" y="703060"/>
            <a:chExt cx="6625878" cy="9002468"/>
          </a:xfrm>
        </p:grpSpPr>
        <p:sp>
          <p:nvSpPr>
            <p:cNvPr id="34" name="正方形/長方形 33"/>
            <p:cNvSpPr/>
            <p:nvPr/>
          </p:nvSpPr>
          <p:spPr>
            <a:xfrm>
              <a:off x="138788" y="920552"/>
              <a:ext cx="6580424" cy="8784976"/>
            </a:xfrm>
            <a:prstGeom prst="rect">
              <a:avLst/>
            </a:prstGeom>
            <a:noFill/>
            <a:ln w="28575">
              <a:solidFill>
                <a:srgbClr val="739B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dirty="0">
                <a:solidFill>
                  <a:schemeClr val="tx1"/>
                </a:solidFill>
                <a:latin typeface="メイリオ" pitchFamily="50" charset="-128"/>
                <a:ea typeface="メイリオ" pitchFamily="50" charset="-128"/>
                <a:cs typeface="メイリオ" pitchFamily="50" charset="-128"/>
              </a:endParaRPr>
            </a:p>
            <a:p>
              <a:endParaRPr lang="en-US" altLang="ja-JP" sz="1200" dirty="0">
                <a:solidFill>
                  <a:schemeClr val="tx1"/>
                </a:solidFill>
                <a:latin typeface="メイリオ" pitchFamily="50" charset="-128"/>
                <a:ea typeface="メイリオ" pitchFamily="50" charset="-128"/>
                <a:cs typeface="メイリオ" pitchFamily="50" charset="-128"/>
              </a:endParaRPr>
            </a:p>
          </p:txBody>
        </p:sp>
        <p:sp>
          <p:nvSpPr>
            <p:cNvPr id="88" name="正方形/長方形 87"/>
            <p:cNvSpPr/>
            <p:nvPr/>
          </p:nvSpPr>
          <p:spPr>
            <a:xfrm flipV="1">
              <a:off x="115490" y="703060"/>
              <a:ext cx="6625878" cy="289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itchFamily="50" charset="-128"/>
                <a:ea typeface="メイリオ" pitchFamily="50" charset="-128"/>
                <a:cs typeface="メイリオ" pitchFamily="50" charset="-128"/>
              </a:endParaRPr>
            </a:p>
          </p:txBody>
        </p:sp>
      </p:grpSp>
      <p:sp>
        <p:nvSpPr>
          <p:cNvPr id="43" name="テキスト ボックス 42"/>
          <p:cNvSpPr txBox="1"/>
          <p:nvPr/>
        </p:nvSpPr>
        <p:spPr>
          <a:xfrm>
            <a:off x="332656" y="7869560"/>
            <a:ext cx="4392488" cy="461665"/>
          </a:xfrm>
          <a:prstGeom prst="rect">
            <a:avLst/>
          </a:prstGeom>
          <a:noFill/>
        </p:spPr>
        <p:txBody>
          <a:bodyPr wrap="square" rtlCol="0">
            <a:spAutoFit/>
          </a:bodyPr>
          <a:lstStyle/>
          <a:p>
            <a:r>
              <a:rPr lang="ja-JP" altLang="en-US" sz="1200" dirty="0">
                <a:solidFill>
                  <a:srgbClr val="FF0000"/>
                </a:solidFill>
                <a:latin typeface="メイリオ" pitchFamily="50" charset="-128"/>
                <a:ea typeface="メイリオ" pitchFamily="50" charset="-128"/>
                <a:cs typeface="メイリオ" pitchFamily="50" charset="-128"/>
              </a:rPr>
              <a:t>例：仕事内容や、やりがい、会社を選んだ理由や就職活動のポイント、後輩へのメッセージなど</a:t>
            </a:r>
            <a:endParaRPr lang="en-US" altLang="ja-JP" sz="1200" dirty="0">
              <a:solidFill>
                <a:srgbClr val="FF0000"/>
              </a:solidFill>
              <a:latin typeface="メイリオ" pitchFamily="50" charset="-128"/>
              <a:ea typeface="メイリオ" pitchFamily="50" charset="-128"/>
              <a:cs typeface="メイリオ" pitchFamily="50" charset="-128"/>
            </a:endParaRPr>
          </a:p>
        </p:txBody>
      </p:sp>
      <p:sp>
        <p:nvSpPr>
          <p:cNvPr id="44" name="正方形/長方形 43"/>
          <p:cNvSpPr/>
          <p:nvPr/>
        </p:nvSpPr>
        <p:spPr>
          <a:xfrm>
            <a:off x="4077072" y="1856656"/>
            <a:ext cx="2448272" cy="3312368"/>
          </a:xfrm>
          <a:prstGeom prst="rect">
            <a:avLst/>
          </a:prstGeom>
          <a:solidFill>
            <a:schemeClr val="bg1"/>
          </a:solidFill>
          <a:ln>
            <a:solidFill>
              <a:srgbClr val="739B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rgbClr val="FF0000"/>
              </a:solidFill>
              <a:latin typeface="メイリオ" pitchFamily="50" charset="-128"/>
              <a:ea typeface="メイリオ" pitchFamily="50" charset="-128"/>
              <a:cs typeface="メイリオ" pitchFamily="50" charset="-128"/>
            </a:endParaRPr>
          </a:p>
          <a:p>
            <a:pPr algn="ctr"/>
            <a:r>
              <a:rPr lang="ja-JP" altLang="en-US" dirty="0">
                <a:solidFill>
                  <a:srgbClr val="FF0000"/>
                </a:solidFill>
                <a:latin typeface="メイリオ" pitchFamily="50" charset="-128"/>
                <a:ea typeface="メイリオ" pitchFamily="50" charset="-128"/>
                <a:cs typeface="メイリオ" pitchFamily="50" charset="-128"/>
              </a:rPr>
              <a:t>写真・</a:t>
            </a:r>
            <a:r>
              <a:rPr kumimoji="1" lang="ja-JP" altLang="en-US" dirty="0">
                <a:solidFill>
                  <a:srgbClr val="FF0000"/>
                </a:solidFill>
                <a:latin typeface="メイリオ" pitchFamily="50" charset="-128"/>
                <a:ea typeface="メイリオ" pitchFamily="50" charset="-128"/>
                <a:cs typeface="メイリオ" pitchFamily="50" charset="-128"/>
              </a:rPr>
              <a:t>画像</a:t>
            </a:r>
            <a:endParaRPr kumimoji="1" lang="en-US" altLang="ja-JP" dirty="0">
              <a:solidFill>
                <a:srgbClr val="FF0000"/>
              </a:solidFill>
              <a:latin typeface="メイリオ" pitchFamily="50" charset="-128"/>
              <a:ea typeface="メイリオ" pitchFamily="50" charset="-128"/>
              <a:cs typeface="メイリオ" pitchFamily="50" charset="-128"/>
            </a:endParaRPr>
          </a:p>
          <a:p>
            <a:pPr algn="ctr"/>
            <a:r>
              <a:rPr kumimoji="1" lang="ja-JP" altLang="en-US" dirty="0">
                <a:solidFill>
                  <a:srgbClr val="FF0000"/>
                </a:solidFill>
                <a:latin typeface="メイリオ" pitchFamily="50" charset="-128"/>
                <a:ea typeface="メイリオ" pitchFamily="50" charset="-128"/>
                <a:cs typeface="メイリオ" pitchFamily="50" charset="-128"/>
              </a:rPr>
              <a:t>など</a:t>
            </a:r>
          </a:p>
        </p:txBody>
      </p:sp>
      <p:sp>
        <p:nvSpPr>
          <p:cNvPr id="48" name="正方形/長方形 47"/>
          <p:cNvSpPr/>
          <p:nvPr/>
        </p:nvSpPr>
        <p:spPr>
          <a:xfrm>
            <a:off x="4725144" y="7979462"/>
            <a:ext cx="1800200" cy="1368152"/>
          </a:xfrm>
          <a:prstGeom prst="rect">
            <a:avLst/>
          </a:prstGeom>
          <a:solidFill>
            <a:schemeClr val="bg1"/>
          </a:solidFill>
          <a:ln>
            <a:solidFill>
              <a:srgbClr val="739B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50" dirty="0">
                <a:solidFill>
                  <a:srgbClr val="FF0000"/>
                </a:solidFill>
                <a:latin typeface="メイリオ" pitchFamily="50" charset="-128"/>
                <a:ea typeface="メイリオ" pitchFamily="50" charset="-128"/>
                <a:cs typeface="メイリオ" pitchFamily="50" charset="-128"/>
              </a:rPr>
              <a:t>画像や</a:t>
            </a:r>
            <a:r>
              <a:rPr lang="en-US" altLang="ja-JP" sz="1250" dirty="0">
                <a:solidFill>
                  <a:srgbClr val="FF0000"/>
                </a:solidFill>
                <a:latin typeface="メイリオ" pitchFamily="50" charset="-128"/>
                <a:ea typeface="メイリオ" pitchFamily="50" charset="-128"/>
                <a:cs typeface="メイリオ" pitchFamily="50" charset="-128"/>
              </a:rPr>
              <a:t>QR</a:t>
            </a:r>
            <a:r>
              <a:rPr lang="ja-JP" altLang="en-US" sz="1250" dirty="0">
                <a:solidFill>
                  <a:srgbClr val="FF0000"/>
                </a:solidFill>
                <a:latin typeface="メイリオ" pitchFamily="50" charset="-128"/>
                <a:ea typeface="メイリオ" pitchFamily="50" charset="-128"/>
                <a:cs typeface="メイリオ" pitchFamily="50" charset="-128"/>
              </a:rPr>
              <a:t>コードなど、</a:t>
            </a:r>
            <a:endParaRPr lang="en-US" altLang="ja-JP" sz="1250" dirty="0">
              <a:solidFill>
                <a:srgbClr val="FF0000"/>
              </a:solidFill>
              <a:latin typeface="メイリオ" pitchFamily="50" charset="-128"/>
              <a:ea typeface="メイリオ" pitchFamily="50" charset="-128"/>
              <a:cs typeface="メイリオ" pitchFamily="50" charset="-128"/>
            </a:endParaRPr>
          </a:p>
          <a:p>
            <a:pPr algn="ctr"/>
            <a:r>
              <a:rPr lang="ja-JP" altLang="en-US" sz="1250" dirty="0">
                <a:solidFill>
                  <a:srgbClr val="FF0000"/>
                </a:solidFill>
                <a:latin typeface="メイリオ" pitchFamily="50" charset="-128"/>
                <a:ea typeface="メイリオ" pitchFamily="50" charset="-128"/>
                <a:cs typeface="メイリオ" pitchFamily="50" charset="-128"/>
              </a:rPr>
              <a:t>ご自由に掲載ください</a:t>
            </a:r>
            <a:endParaRPr lang="en-US" altLang="ja-JP" sz="1250" dirty="0">
              <a:solidFill>
                <a:srgbClr val="FF0000"/>
              </a:solidFill>
              <a:latin typeface="メイリオ" pitchFamily="50" charset="-128"/>
              <a:ea typeface="メイリオ" pitchFamily="50" charset="-128"/>
              <a:cs typeface="メイリオ" pitchFamily="50" charset="-128"/>
            </a:endParaRPr>
          </a:p>
        </p:txBody>
      </p:sp>
      <p:sp>
        <p:nvSpPr>
          <p:cNvPr id="50" name="正方形/長方形 49"/>
          <p:cNvSpPr/>
          <p:nvPr/>
        </p:nvSpPr>
        <p:spPr>
          <a:xfrm>
            <a:off x="4725144" y="5868536"/>
            <a:ext cx="1800200" cy="1368152"/>
          </a:xfrm>
          <a:prstGeom prst="rect">
            <a:avLst/>
          </a:prstGeom>
          <a:solidFill>
            <a:schemeClr val="bg1"/>
          </a:solidFill>
          <a:ln>
            <a:solidFill>
              <a:srgbClr val="739B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50" dirty="0">
                <a:solidFill>
                  <a:srgbClr val="FF0000"/>
                </a:solidFill>
                <a:latin typeface="メイリオ" pitchFamily="50" charset="-128"/>
                <a:ea typeface="メイリオ" pitchFamily="50" charset="-128"/>
                <a:cs typeface="メイリオ" pitchFamily="50" charset="-128"/>
              </a:rPr>
              <a:t>画像や</a:t>
            </a:r>
            <a:r>
              <a:rPr lang="en-US" altLang="ja-JP" sz="1250" dirty="0">
                <a:solidFill>
                  <a:srgbClr val="FF0000"/>
                </a:solidFill>
                <a:latin typeface="メイリオ" pitchFamily="50" charset="-128"/>
                <a:ea typeface="メイリオ" pitchFamily="50" charset="-128"/>
                <a:cs typeface="メイリオ" pitchFamily="50" charset="-128"/>
              </a:rPr>
              <a:t>QR</a:t>
            </a:r>
            <a:r>
              <a:rPr lang="ja-JP" altLang="en-US" sz="1250" dirty="0">
                <a:solidFill>
                  <a:srgbClr val="FF0000"/>
                </a:solidFill>
                <a:latin typeface="メイリオ" pitchFamily="50" charset="-128"/>
                <a:ea typeface="メイリオ" pitchFamily="50" charset="-128"/>
                <a:cs typeface="メイリオ" pitchFamily="50" charset="-128"/>
              </a:rPr>
              <a:t>コードなど、</a:t>
            </a:r>
            <a:endParaRPr lang="en-US" altLang="ja-JP" sz="1250" dirty="0">
              <a:solidFill>
                <a:srgbClr val="FF0000"/>
              </a:solidFill>
              <a:latin typeface="メイリオ" pitchFamily="50" charset="-128"/>
              <a:ea typeface="メイリオ" pitchFamily="50" charset="-128"/>
              <a:cs typeface="メイリオ" pitchFamily="50" charset="-128"/>
            </a:endParaRPr>
          </a:p>
          <a:p>
            <a:pPr algn="ctr"/>
            <a:r>
              <a:rPr lang="ja-JP" altLang="en-US" sz="1250" dirty="0">
                <a:solidFill>
                  <a:srgbClr val="FF0000"/>
                </a:solidFill>
                <a:latin typeface="メイリオ" pitchFamily="50" charset="-128"/>
                <a:ea typeface="メイリオ" pitchFamily="50" charset="-128"/>
                <a:cs typeface="メイリオ" pitchFamily="50" charset="-128"/>
              </a:rPr>
              <a:t>ご自由に掲載ください</a:t>
            </a:r>
            <a:endParaRPr lang="en-US" altLang="ja-JP" sz="1250" dirty="0">
              <a:solidFill>
                <a:srgbClr val="FF0000"/>
              </a:solidFill>
              <a:latin typeface="メイリオ" pitchFamily="50" charset="-128"/>
              <a:ea typeface="メイリオ" pitchFamily="50" charset="-128"/>
              <a:cs typeface="メイリオ" pitchFamily="50" charset="-128"/>
            </a:endParaRPr>
          </a:p>
        </p:txBody>
      </p:sp>
      <p:sp>
        <p:nvSpPr>
          <p:cNvPr id="63" name="正方形/長方形 62"/>
          <p:cNvSpPr/>
          <p:nvPr/>
        </p:nvSpPr>
        <p:spPr>
          <a:xfrm>
            <a:off x="470477" y="4442127"/>
            <a:ext cx="870292" cy="798905"/>
          </a:xfrm>
          <a:prstGeom prst="rect">
            <a:avLst/>
          </a:prstGeom>
          <a:solidFill>
            <a:schemeClr val="bg1"/>
          </a:solidFill>
          <a:ln>
            <a:solidFill>
              <a:srgbClr val="739B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rgbClr val="FF0000"/>
                </a:solidFill>
                <a:latin typeface="メイリオ" pitchFamily="50" charset="-128"/>
                <a:ea typeface="メイリオ" pitchFamily="50" charset="-128"/>
                <a:cs typeface="メイリオ" pitchFamily="50" charset="-128"/>
              </a:rPr>
              <a:t>QR</a:t>
            </a:r>
          </a:p>
          <a:p>
            <a:pPr algn="ctr"/>
            <a:r>
              <a:rPr kumimoji="1" lang="ja-JP" altLang="en-US" sz="1600" dirty="0">
                <a:solidFill>
                  <a:srgbClr val="FF0000"/>
                </a:solidFill>
                <a:latin typeface="メイリオ" pitchFamily="50" charset="-128"/>
                <a:ea typeface="メイリオ" pitchFamily="50" charset="-128"/>
                <a:cs typeface="メイリオ" pitchFamily="50" charset="-128"/>
              </a:rPr>
              <a:t>コード</a:t>
            </a:r>
          </a:p>
        </p:txBody>
      </p:sp>
      <p:sp>
        <p:nvSpPr>
          <p:cNvPr id="70" name="正方形/長方形 69"/>
          <p:cNvSpPr/>
          <p:nvPr/>
        </p:nvSpPr>
        <p:spPr>
          <a:xfrm>
            <a:off x="1694612" y="4442127"/>
            <a:ext cx="870292" cy="798905"/>
          </a:xfrm>
          <a:prstGeom prst="rect">
            <a:avLst/>
          </a:prstGeom>
          <a:solidFill>
            <a:schemeClr val="bg1"/>
          </a:solidFill>
          <a:ln>
            <a:solidFill>
              <a:srgbClr val="739B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rgbClr val="FF0000"/>
                </a:solidFill>
                <a:latin typeface="メイリオ" pitchFamily="50" charset="-128"/>
                <a:ea typeface="メイリオ" pitchFamily="50" charset="-128"/>
                <a:cs typeface="メイリオ" pitchFamily="50" charset="-128"/>
              </a:rPr>
              <a:t>QR</a:t>
            </a:r>
          </a:p>
          <a:p>
            <a:pPr algn="ctr"/>
            <a:r>
              <a:rPr kumimoji="1" lang="ja-JP" altLang="en-US" sz="1600" dirty="0">
                <a:solidFill>
                  <a:srgbClr val="FF0000"/>
                </a:solidFill>
                <a:latin typeface="メイリオ" pitchFamily="50" charset="-128"/>
                <a:ea typeface="メイリオ" pitchFamily="50" charset="-128"/>
                <a:cs typeface="メイリオ" pitchFamily="50" charset="-128"/>
              </a:rPr>
              <a:t>コード</a:t>
            </a:r>
          </a:p>
        </p:txBody>
      </p:sp>
      <p:sp>
        <p:nvSpPr>
          <p:cNvPr id="71" name="正方形/長方形 70"/>
          <p:cNvSpPr/>
          <p:nvPr/>
        </p:nvSpPr>
        <p:spPr>
          <a:xfrm>
            <a:off x="2852936" y="4442127"/>
            <a:ext cx="870292" cy="798905"/>
          </a:xfrm>
          <a:prstGeom prst="rect">
            <a:avLst/>
          </a:prstGeom>
          <a:solidFill>
            <a:schemeClr val="bg1"/>
          </a:solidFill>
          <a:ln>
            <a:solidFill>
              <a:srgbClr val="739B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rgbClr val="FF0000"/>
                </a:solidFill>
                <a:latin typeface="メイリオ" pitchFamily="50" charset="-128"/>
                <a:ea typeface="メイリオ" pitchFamily="50" charset="-128"/>
                <a:cs typeface="メイリオ" pitchFamily="50" charset="-128"/>
              </a:rPr>
              <a:t>QR</a:t>
            </a:r>
          </a:p>
          <a:p>
            <a:pPr algn="ctr"/>
            <a:r>
              <a:rPr kumimoji="1" lang="ja-JP" altLang="en-US" sz="1600" dirty="0">
                <a:solidFill>
                  <a:srgbClr val="FF0000"/>
                </a:solidFill>
                <a:latin typeface="メイリオ" pitchFamily="50" charset="-128"/>
                <a:ea typeface="メイリオ" pitchFamily="50" charset="-128"/>
                <a:cs typeface="メイリオ" pitchFamily="50" charset="-128"/>
              </a:rPr>
              <a:t>コード</a:t>
            </a:r>
          </a:p>
        </p:txBody>
      </p:sp>
      <p:sp>
        <p:nvSpPr>
          <p:cNvPr id="42" name="テキスト ボックス 41"/>
          <p:cNvSpPr txBox="1"/>
          <p:nvPr/>
        </p:nvSpPr>
        <p:spPr>
          <a:xfrm>
            <a:off x="332655" y="7464872"/>
            <a:ext cx="5832649" cy="292388"/>
          </a:xfrm>
          <a:prstGeom prst="rect">
            <a:avLst/>
          </a:prstGeom>
          <a:noFill/>
        </p:spPr>
        <p:txBody>
          <a:bodyPr wrap="square" rtlCol="0">
            <a:spAutoFit/>
          </a:bodyPr>
          <a:lstStyle/>
          <a:p>
            <a:r>
              <a:rPr lang="ja-JP" altLang="en-US" sz="1300" b="1" dirty="0">
                <a:solidFill>
                  <a:schemeClr val="tx2">
                    <a:lumMod val="50000"/>
                  </a:schemeClr>
                </a:solidFill>
                <a:latin typeface="メイリオ" pitchFamily="50" charset="-128"/>
                <a:ea typeface="メイリオ" pitchFamily="50" charset="-128"/>
                <a:cs typeface="メイリオ" pitchFamily="50" charset="-128"/>
              </a:rPr>
              <a:t>〇</a:t>
            </a:r>
            <a:r>
              <a:rPr lang="ja-JP" altLang="en-US" sz="1300" b="1" dirty="0">
                <a:solidFill>
                  <a:srgbClr val="FF0000"/>
                </a:solidFill>
                <a:latin typeface="メイリオ" pitchFamily="50" charset="-128"/>
                <a:ea typeface="メイリオ" pitchFamily="50" charset="-128"/>
                <a:cs typeface="メイリオ" pitchFamily="50" charset="-128"/>
              </a:rPr>
              <a:t>メッセージタイトル</a:t>
            </a:r>
            <a:r>
              <a:rPr lang="en-US" altLang="ja-JP" sz="1300" b="1" dirty="0">
                <a:solidFill>
                  <a:srgbClr val="FF0000"/>
                </a:solidFill>
                <a:latin typeface="メイリオ" pitchFamily="50" charset="-128"/>
                <a:ea typeface="メイリオ" pitchFamily="50" charset="-128"/>
                <a:cs typeface="メイリオ" pitchFamily="50" charset="-128"/>
              </a:rPr>
              <a:t>2(</a:t>
            </a:r>
            <a:r>
              <a:rPr lang="ja-JP" altLang="en-US" sz="1300" b="1" dirty="0">
                <a:solidFill>
                  <a:srgbClr val="FF0000"/>
                </a:solidFill>
                <a:latin typeface="メイリオ" pitchFamily="50" charset="-128"/>
                <a:ea typeface="メイリオ" pitchFamily="50" charset="-128"/>
                <a:cs typeface="メイリオ" pitchFamily="50" charset="-128"/>
              </a:rPr>
              <a:t>ご自由に設定ください</a:t>
            </a:r>
            <a:r>
              <a:rPr lang="en-US" altLang="ja-JP" sz="1300" b="1" dirty="0">
                <a:solidFill>
                  <a:srgbClr val="FF0000"/>
                </a:solidFill>
                <a:latin typeface="メイリオ" pitchFamily="50" charset="-128"/>
                <a:ea typeface="メイリオ" pitchFamily="50" charset="-128"/>
                <a:cs typeface="メイリオ" pitchFamily="50" charset="-128"/>
              </a:rPr>
              <a:t>)</a:t>
            </a:r>
            <a:endParaRPr lang="ja-JP" altLang="en-US" sz="1300" b="1" dirty="0">
              <a:solidFill>
                <a:srgbClr val="FF0000"/>
              </a:solidFill>
              <a:latin typeface="メイリオ" pitchFamily="50" charset="-128"/>
              <a:ea typeface="メイリオ" pitchFamily="50" charset="-128"/>
              <a:cs typeface="メイリオ" pitchFamily="50" charset="-128"/>
            </a:endParaRPr>
          </a:p>
        </p:txBody>
      </p:sp>
      <p:sp>
        <p:nvSpPr>
          <p:cNvPr id="45" name="テキスト ボックス 44"/>
          <p:cNvSpPr txBox="1"/>
          <p:nvPr/>
        </p:nvSpPr>
        <p:spPr>
          <a:xfrm>
            <a:off x="332656" y="5392896"/>
            <a:ext cx="5760639" cy="292388"/>
          </a:xfrm>
          <a:prstGeom prst="rect">
            <a:avLst/>
          </a:prstGeom>
          <a:noFill/>
        </p:spPr>
        <p:txBody>
          <a:bodyPr wrap="square" rtlCol="0">
            <a:spAutoFit/>
          </a:bodyPr>
          <a:lstStyle/>
          <a:p>
            <a:r>
              <a:rPr lang="ja-JP" altLang="en-US" sz="1300" b="1" dirty="0">
                <a:solidFill>
                  <a:schemeClr val="tx2">
                    <a:lumMod val="50000"/>
                  </a:schemeClr>
                </a:solidFill>
                <a:latin typeface="メイリオ" pitchFamily="50" charset="-128"/>
                <a:ea typeface="メイリオ" pitchFamily="50" charset="-128"/>
                <a:cs typeface="メイリオ" pitchFamily="50" charset="-128"/>
              </a:rPr>
              <a:t>〇</a:t>
            </a:r>
            <a:r>
              <a:rPr lang="ja-JP" altLang="en-US" sz="1300" b="1" dirty="0">
                <a:solidFill>
                  <a:srgbClr val="FF0000"/>
                </a:solidFill>
                <a:latin typeface="メイリオ" pitchFamily="50" charset="-128"/>
                <a:ea typeface="メイリオ" pitchFamily="50" charset="-128"/>
                <a:cs typeface="メイリオ" pitchFamily="50" charset="-128"/>
              </a:rPr>
              <a:t>メッセージタイトル</a:t>
            </a:r>
            <a:r>
              <a:rPr lang="en-US" altLang="ja-JP" sz="1300" b="1" dirty="0">
                <a:solidFill>
                  <a:srgbClr val="FF0000"/>
                </a:solidFill>
                <a:latin typeface="メイリオ" pitchFamily="50" charset="-128"/>
                <a:ea typeface="メイリオ" pitchFamily="50" charset="-128"/>
                <a:cs typeface="メイリオ" pitchFamily="50" charset="-128"/>
              </a:rPr>
              <a:t>1(</a:t>
            </a:r>
            <a:r>
              <a:rPr lang="ja-JP" altLang="en-US" sz="1300" b="1" dirty="0">
                <a:solidFill>
                  <a:srgbClr val="FF0000"/>
                </a:solidFill>
                <a:latin typeface="メイリオ" pitchFamily="50" charset="-128"/>
                <a:ea typeface="メイリオ" pitchFamily="50" charset="-128"/>
                <a:cs typeface="メイリオ" pitchFamily="50" charset="-128"/>
              </a:rPr>
              <a:t>ご自由に設定ください</a:t>
            </a:r>
            <a:r>
              <a:rPr lang="en-US" altLang="ja-JP" sz="1300" b="1" dirty="0">
                <a:solidFill>
                  <a:srgbClr val="FF0000"/>
                </a:solidFill>
                <a:latin typeface="メイリオ" pitchFamily="50" charset="-128"/>
                <a:ea typeface="メイリオ" pitchFamily="50" charset="-128"/>
                <a:cs typeface="メイリオ" pitchFamily="50" charset="-128"/>
              </a:rPr>
              <a:t>)</a:t>
            </a:r>
            <a:endParaRPr lang="ja-JP" altLang="en-US" sz="1300" b="1" dirty="0">
              <a:solidFill>
                <a:srgbClr val="FF0000"/>
              </a:solidFill>
              <a:latin typeface="メイリオ" pitchFamily="50" charset="-128"/>
              <a:ea typeface="メイリオ" pitchFamily="50" charset="-128"/>
              <a:cs typeface="メイリオ" pitchFamily="50" charset="-128"/>
            </a:endParaRPr>
          </a:p>
        </p:txBody>
      </p:sp>
      <p:grpSp>
        <p:nvGrpSpPr>
          <p:cNvPr id="56" name="グループ化 55"/>
          <p:cNvGrpSpPr/>
          <p:nvPr/>
        </p:nvGrpSpPr>
        <p:grpSpPr>
          <a:xfrm>
            <a:off x="161925" y="342900"/>
            <a:ext cx="5045199" cy="505644"/>
            <a:chOff x="161925" y="342900"/>
            <a:chExt cx="5045199" cy="505644"/>
          </a:xfrm>
        </p:grpSpPr>
        <p:grpSp>
          <p:nvGrpSpPr>
            <p:cNvPr id="52" name="グループ化 51"/>
            <p:cNvGrpSpPr/>
            <p:nvPr/>
          </p:nvGrpSpPr>
          <p:grpSpPr>
            <a:xfrm>
              <a:off x="161925" y="342900"/>
              <a:ext cx="5045199" cy="505644"/>
              <a:chOff x="161925" y="342900"/>
              <a:chExt cx="5045199" cy="505644"/>
            </a:xfrm>
          </p:grpSpPr>
          <p:pic>
            <p:nvPicPr>
              <p:cNvPr id="38" name="Picture 4" descr="C:\Users\k-kimura\Desktop\五十嵐七果\ブランディング事業\ﾊﾟﾝﾌﾚｯﾄ･体制図･ｲﾒｰｼﾞ図\ブランディングパンフレット\画像素材\HP表紙画像.jpg"/>
              <p:cNvPicPr>
                <a:picLocks noChangeAspect="1" noChangeArrowheads="1"/>
              </p:cNvPicPr>
              <p:nvPr/>
            </p:nvPicPr>
            <p:blipFill>
              <a:blip r:embed="rId4" cstate="print">
                <a:lum bright="10000"/>
              </a:blip>
              <a:srcRect/>
              <a:stretch>
                <a:fillRect/>
              </a:stretch>
            </p:blipFill>
            <p:spPr bwMode="auto">
              <a:xfrm>
                <a:off x="161925" y="342900"/>
                <a:ext cx="4851251" cy="505644"/>
              </a:xfrm>
              <a:prstGeom prst="rect">
                <a:avLst/>
              </a:prstGeom>
              <a:noFill/>
            </p:spPr>
          </p:pic>
          <p:pic>
            <p:nvPicPr>
              <p:cNvPr id="47" name="Picture 4" descr="C:\Users\k-kimura\Desktop\五十嵐七果\ブランディング事業\ﾊﾟﾝﾌﾚｯﾄ･体制図･ｲﾒｰｼﾞ図\ブランディングパンフレット\画像素材\HP表紙画像.jpg"/>
              <p:cNvPicPr>
                <a:picLocks noChangeAspect="1" noChangeArrowheads="1"/>
              </p:cNvPicPr>
              <p:nvPr/>
            </p:nvPicPr>
            <p:blipFill>
              <a:blip r:embed="rId5" cstate="print">
                <a:lum bright="10000"/>
              </a:blip>
              <a:srcRect/>
              <a:stretch>
                <a:fillRect/>
              </a:stretch>
            </p:blipFill>
            <p:spPr bwMode="auto">
              <a:xfrm>
                <a:off x="4847084" y="344488"/>
                <a:ext cx="360040" cy="504056"/>
              </a:xfrm>
              <a:prstGeom prst="rect">
                <a:avLst/>
              </a:prstGeom>
              <a:noFill/>
            </p:spPr>
          </p:pic>
        </p:grpSp>
        <p:sp>
          <p:nvSpPr>
            <p:cNvPr id="46" name="テキスト ボックス 45"/>
            <p:cNvSpPr txBox="1"/>
            <p:nvPr/>
          </p:nvSpPr>
          <p:spPr>
            <a:xfrm>
              <a:off x="169813" y="434340"/>
              <a:ext cx="4464496" cy="369332"/>
            </a:xfrm>
            <a:prstGeom prst="rect">
              <a:avLst/>
            </a:prstGeom>
            <a:noFill/>
          </p:spPr>
          <p:txBody>
            <a:bodyPr wrap="square" rtlCol="0">
              <a:spAutoFit/>
            </a:bodyPr>
            <a:lstStyle/>
            <a:p>
              <a:r>
                <a:rPr lang="ja-JP" altLang="en-US" b="1" dirty="0">
                  <a:solidFill>
                    <a:schemeClr val="tx2">
                      <a:lumMod val="50000"/>
                    </a:schemeClr>
                  </a:solidFill>
                  <a:latin typeface="メイリオ" pitchFamily="50" charset="-128"/>
                  <a:ea typeface="メイリオ" pitchFamily="50" charset="-128"/>
                  <a:cs typeface="メイリオ" pitchFamily="50" charset="-128"/>
                </a:rPr>
                <a:t>卒業生から八戸工業大学生へメッセージ</a:t>
              </a:r>
            </a:p>
          </p:txBody>
        </p:sp>
      </p:grpSp>
      <p:sp>
        <p:nvSpPr>
          <p:cNvPr id="36" name="テキスト ボックス 35"/>
          <p:cNvSpPr txBox="1"/>
          <p:nvPr/>
        </p:nvSpPr>
        <p:spPr>
          <a:xfrm>
            <a:off x="1352600" y="2750443"/>
            <a:ext cx="2724472" cy="646331"/>
          </a:xfrm>
          <a:prstGeom prst="rect">
            <a:avLst/>
          </a:prstGeom>
          <a:noFill/>
        </p:spPr>
        <p:txBody>
          <a:bodyPr wrap="square" rtlCol="0">
            <a:spAutoFit/>
          </a:bodyPr>
          <a:lstStyle/>
          <a:p>
            <a:r>
              <a:rPr lang="ja-JP" altLang="en-US" sz="1200" dirty="0">
                <a:solidFill>
                  <a:srgbClr val="FF0000"/>
                </a:solidFill>
                <a:latin typeface="メイリオ" pitchFamily="50" charset="-128"/>
                <a:ea typeface="メイリオ" pitchFamily="50" charset="-128"/>
                <a:cs typeface="メイリオ" pitchFamily="50" charset="-128"/>
              </a:rPr>
              <a:t>可･要相談･不可などご記入ください</a:t>
            </a:r>
            <a:endParaRPr lang="en-US" altLang="ja-JP" sz="1200" dirty="0">
              <a:solidFill>
                <a:srgbClr val="FF0000"/>
              </a:solidFill>
              <a:latin typeface="メイリオ" pitchFamily="50" charset="-128"/>
              <a:ea typeface="メイリオ" pitchFamily="50" charset="-128"/>
              <a:cs typeface="メイリオ" pitchFamily="50" charset="-128"/>
            </a:endParaRPr>
          </a:p>
          <a:p>
            <a:r>
              <a:rPr kumimoji="1" lang="ja-JP" altLang="en-US" sz="1200" dirty="0">
                <a:solidFill>
                  <a:srgbClr val="FF0000"/>
                </a:solidFill>
                <a:latin typeface="メイリオ" pitchFamily="50" charset="-128"/>
                <a:ea typeface="メイリオ" pitchFamily="50" charset="-128"/>
                <a:cs typeface="メイリオ" pitchFamily="50" charset="-128"/>
              </a:rPr>
              <a:t>可の場合はお問合せ先をご記入ください</a:t>
            </a:r>
            <a:endParaRPr kumimoji="1" lang="en-US" altLang="ja-JP" sz="1200" dirty="0">
              <a:solidFill>
                <a:srgbClr val="FF0000"/>
              </a:solidFill>
              <a:latin typeface="メイリオ" pitchFamily="50" charset="-128"/>
              <a:ea typeface="メイリオ" pitchFamily="50" charset="-128"/>
              <a:cs typeface="メイリオ" pitchFamily="50" charset="-128"/>
            </a:endParaRPr>
          </a:p>
        </p:txBody>
      </p:sp>
      <p:sp>
        <p:nvSpPr>
          <p:cNvPr id="53" name="角丸四角形吹き出し 52"/>
          <p:cNvSpPr/>
          <p:nvPr/>
        </p:nvSpPr>
        <p:spPr>
          <a:xfrm>
            <a:off x="2992636" y="704528"/>
            <a:ext cx="3725664" cy="1584176"/>
          </a:xfrm>
          <a:prstGeom prst="wedgeRoundRectCallout">
            <a:avLst>
              <a:gd name="adj1" fmla="val -61828"/>
              <a:gd name="adj2" fmla="val -44018"/>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700"/>
              </a:lnSpc>
            </a:pPr>
            <a:endParaRPr lang="en-US" altLang="ja-JP" sz="1300" b="1" dirty="0">
              <a:solidFill>
                <a:schemeClr val="tx1"/>
              </a:solidFill>
              <a:latin typeface="メイリオ" pitchFamily="50" charset="-128"/>
              <a:ea typeface="メイリオ" pitchFamily="50" charset="-128"/>
              <a:cs typeface="メイリオ" pitchFamily="50" charset="-128"/>
            </a:endParaRPr>
          </a:p>
          <a:p>
            <a:pPr>
              <a:lnSpc>
                <a:spcPts val="2500"/>
              </a:lnSpc>
            </a:pPr>
            <a:r>
              <a:rPr lang="en-US" altLang="ja-JP" sz="1300" b="1" dirty="0">
                <a:solidFill>
                  <a:schemeClr val="tx1"/>
                </a:solidFill>
                <a:latin typeface="メイリオ" pitchFamily="50" charset="-128"/>
                <a:ea typeface="メイリオ" pitchFamily="50" charset="-128"/>
                <a:cs typeface="メイリオ" pitchFamily="50" charset="-128"/>
              </a:rPr>
              <a:t>※</a:t>
            </a:r>
            <a:r>
              <a:rPr lang="ja-JP" altLang="en-US" sz="1300" b="1" dirty="0">
                <a:solidFill>
                  <a:schemeClr val="tx1"/>
                </a:solidFill>
                <a:latin typeface="メイリオ" pitchFamily="50" charset="-128"/>
                <a:ea typeface="メイリオ" pitchFamily="50" charset="-128"/>
                <a:cs typeface="メイリオ" pitchFamily="50" charset="-128"/>
              </a:rPr>
              <a:t>ご入力前にこちらをご確認ください</a:t>
            </a:r>
            <a:endParaRPr lang="en-US" altLang="ja-JP" sz="1300" b="1" dirty="0">
              <a:solidFill>
                <a:schemeClr val="tx1"/>
              </a:solidFill>
              <a:latin typeface="メイリオ" pitchFamily="50" charset="-128"/>
              <a:ea typeface="メイリオ" pitchFamily="50" charset="-128"/>
              <a:cs typeface="メイリオ" pitchFamily="50" charset="-128"/>
            </a:endParaRPr>
          </a:p>
          <a:p>
            <a:pPr>
              <a:lnSpc>
                <a:spcPts val="1800"/>
              </a:lnSpc>
            </a:pPr>
            <a:r>
              <a:rPr lang="ja-JP" altLang="en-US" sz="1200" dirty="0">
                <a:solidFill>
                  <a:schemeClr val="tx1"/>
                </a:solidFill>
                <a:latin typeface="メイリオ" pitchFamily="50" charset="-128"/>
                <a:ea typeface="メイリオ" pitchFamily="50" charset="-128"/>
                <a:cs typeface="メイリオ" pitchFamily="50" charset="-128"/>
              </a:rPr>
              <a:t>・本様式をご使用の場合は、</a:t>
            </a:r>
            <a:r>
              <a:rPr lang="ja-JP" altLang="en-US" sz="1200" dirty="0">
                <a:solidFill>
                  <a:srgbClr val="FF0000"/>
                </a:solidFill>
                <a:latin typeface="メイリオ" pitchFamily="50" charset="-128"/>
                <a:ea typeface="メイリオ" pitchFamily="50" charset="-128"/>
                <a:cs typeface="メイリオ" pitchFamily="50" charset="-128"/>
              </a:rPr>
              <a:t>赤文字箇所</a:t>
            </a:r>
            <a:r>
              <a:rPr lang="ja-JP" altLang="en-US" sz="1200" dirty="0">
                <a:solidFill>
                  <a:schemeClr val="tx1"/>
                </a:solidFill>
                <a:latin typeface="メイリオ" pitchFamily="50" charset="-128"/>
                <a:ea typeface="メイリオ" pitchFamily="50" charset="-128"/>
                <a:cs typeface="メイリオ" pitchFamily="50" charset="-128"/>
              </a:rPr>
              <a:t>にご入力ください。また自由に変更いただいて結構です。</a:t>
            </a:r>
            <a:endParaRPr lang="en-US" altLang="ja-JP" sz="1200" dirty="0">
              <a:solidFill>
                <a:schemeClr val="tx1"/>
              </a:solidFill>
              <a:latin typeface="メイリオ" pitchFamily="50" charset="-128"/>
              <a:ea typeface="メイリオ" pitchFamily="50" charset="-128"/>
              <a:cs typeface="メイリオ" pitchFamily="50" charset="-128"/>
            </a:endParaRPr>
          </a:p>
          <a:p>
            <a:pPr>
              <a:lnSpc>
                <a:spcPts val="1800"/>
              </a:lnSpc>
            </a:pPr>
            <a:r>
              <a:rPr lang="ja-JP" altLang="en-US" sz="1200" dirty="0">
                <a:solidFill>
                  <a:schemeClr val="tx1"/>
                </a:solidFill>
                <a:latin typeface="メイリオ" pitchFamily="50" charset="-128"/>
                <a:ea typeface="メイリオ" pitchFamily="50" charset="-128"/>
                <a:cs typeface="メイリオ" pitchFamily="50" charset="-128"/>
              </a:rPr>
              <a:t>なお、企業様独自の様式も受付しております。</a:t>
            </a:r>
            <a:endParaRPr lang="en-US" altLang="ja-JP" sz="1200" dirty="0">
              <a:solidFill>
                <a:schemeClr val="tx1"/>
              </a:solidFill>
              <a:latin typeface="メイリオ" pitchFamily="50" charset="-128"/>
              <a:ea typeface="メイリオ" pitchFamily="50" charset="-128"/>
              <a:cs typeface="メイリオ" pitchFamily="50" charset="-128"/>
            </a:endParaRPr>
          </a:p>
          <a:p>
            <a:pPr>
              <a:lnSpc>
                <a:spcPts val="1800"/>
              </a:lnSpc>
            </a:pPr>
            <a:r>
              <a:rPr lang="en-US" altLang="ja-JP" sz="1200" dirty="0">
                <a:solidFill>
                  <a:schemeClr val="tx1"/>
                </a:solidFill>
                <a:latin typeface="メイリオ" pitchFamily="50" charset="-128"/>
                <a:ea typeface="メイリオ" pitchFamily="50" charset="-128"/>
                <a:cs typeface="メイリオ" pitchFamily="50" charset="-128"/>
              </a:rPr>
              <a:t>(A4</a:t>
            </a:r>
            <a:r>
              <a:rPr lang="ja-JP" altLang="en-US" sz="1200">
                <a:solidFill>
                  <a:schemeClr val="tx1"/>
                </a:solidFill>
                <a:latin typeface="メイリオ" pitchFamily="50" charset="-128"/>
                <a:ea typeface="メイリオ" pitchFamily="50" charset="-128"/>
                <a:cs typeface="メイリオ" pitchFamily="50" charset="-128"/>
              </a:rPr>
              <a:t>サイズで</a:t>
            </a:r>
            <a:r>
              <a:rPr lang="ja-JP" altLang="en-US" sz="1200" dirty="0">
                <a:solidFill>
                  <a:schemeClr val="tx1"/>
                </a:solidFill>
                <a:latin typeface="メイリオ" pitchFamily="50" charset="-128"/>
                <a:ea typeface="メイリオ" pitchFamily="50" charset="-128"/>
                <a:cs typeface="メイリオ" pitchFamily="50" charset="-128"/>
              </a:rPr>
              <a:t>作成をお願いいたします</a:t>
            </a:r>
            <a:r>
              <a:rPr lang="en-US" altLang="ja-JP" sz="1200" dirty="0">
                <a:solidFill>
                  <a:schemeClr val="tx1"/>
                </a:solidFill>
                <a:latin typeface="メイリオ" pitchFamily="50" charset="-128"/>
                <a:ea typeface="メイリオ" pitchFamily="50" charset="-128"/>
                <a:cs typeface="メイリオ" pitchFamily="50" charset="-128"/>
              </a:rPr>
              <a:t>)</a:t>
            </a:r>
          </a:p>
          <a:p>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65" name="正方形/長方形 64"/>
          <p:cNvSpPr/>
          <p:nvPr/>
        </p:nvSpPr>
        <p:spPr>
          <a:xfrm>
            <a:off x="0" y="-377371"/>
            <a:ext cx="4005064" cy="3773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r>
              <a:rPr kumimoji="1" lang="ja-JP" altLang="en-US" b="1" dirty="0">
                <a:solidFill>
                  <a:srgbClr val="FF0000"/>
                </a:solidFill>
                <a:latin typeface="メイリオ" pitchFamily="50" charset="-128"/>
                <a:ea typeface="メイリオ" pitchFamily="50" charset="-128"/>
                <a:cs typeface="メイリオ" pitchFamily="50" charset="-128"/>
              </a:rPr>
              <a:t>卒業生メッセージ</a:t>
            </a:r>
            <a:r>
              <a:rPr kumimoji="1" lang="en-US" altLang="ja-JP" b="1" dirty="0">
                <a:solidFill>
                  <a:srgbClr val="FF0000"/>
                </a:solidFill>
                <a:latin typeface="メイリオ" pitchFamily="50" charset="-128"/>
                <a:ea typeface="メイリオ" pitchFamily="50" charset="-128"/>
                <a:cs typeface="メイリオ" pitchFamily="50" charset="-128"/>
              </a:rPr>
              <a:t>(</a:t>
            </a:r>
            <a:r>
              <a:rPr kumimoji="1" lang="ja-JP" altLang="en-US" b="1" dirty="0">
                <a:solidFill>
                  <a:srgbClr val="FF0000"/>
                </a:solidFill>
                <a:latin typeface="メイリオ" pitchFamily="50" charset="-128"/>
                <a:ea typeface="メイリオ" pitchFamily="50" charset="-128"/>
                <a:cs typeface="メイリオ" pitchFamily="50" charset="-128"/>
              </a:rPr>
              <a:t>作成例</a:t>
            </a:r>
            <a:r>
              <a:rPr lang="en-US" altLang="ja-JP" b="1" dirty="0">
                <a:solidFill>
                  <a:srgbClr val="FF0000"/>
                </a:solidFill>
                <a:latin typeface="メイリオ" pitchFamily="50" charset="-128"/>
                <a:ea typeface="メイリオ" pitchFamily="50" charset="-128"/>
                <a:cs typeface="メイリオ" pitchFamily="50" charset="-128"/>
              </a:rPr>
              <a:t>)</a:t>
            </a:r>
            <a:endParaRPr kumimoji="1" lang="en-US" altLang="ja-JP" b="1" dirty="0">
              <a:solidFill>
                <a:srgbClr val="FF0000"/>
              </a:solidFill>
              <a:latin typeface="メイリオ" pitchFamily="50" charset="-128"/>
              <a:ea typeface="メイリオ" pitchFamily="50" charset="-128"/>
              <a:cs typeface="メイリオ" pitchFamily="50" charset="-128"/>
            </a:endParaRPr>
          </a:p>
        </p:txBody>
      </p:sp>
      <p:sp>
        <p:nvSpPr>
          <p:cNvPr id="66" name="テキスト ボックス 65"/>
          <p:cNvSpPr txBox="1"/>
          <p:nvPr/>
        </p:nvSpPr>
        <p:spPr>
          <a:xfrm>
            <a:off x="231279" y="3368824"/>
            <a:ext cx="1296144" cy="913070"/>
          </a:xfrm>
          <a:prstGeom prst="rect">
            <a:avLst/>
          </a:prstGeom>
          <a:noFill/>
        </p:spPr>
        <p:txBody>
          <a:bodyPr wrap="square" rtlCol="0">
            <a:spAutoFit/>
          </a:bodyPr>
          <a:lstStyle/>
          <a:p>
            <a:pPr>
              <a:lnSpc>
                <a:spcPts val="1600"/>
              </a:lnSpc>
            </a:pPr>
            <a:r>
              <a:rPr lang="ja-JP" altLang="en-US" sz="1200" dirty="0">
                <a:solidFill>
                  <a:srgbClr val="FF0000"/>
                </a:solidFill>
                <a:latin typeface="メイリオ" pitchFamily="50" charset="-128"/>
                <a:ea typeface="メイリオ" pitchFamily="50" charset="-128"/>
                <a:cs typeface="メイリオ" pitchFamily="50" charset="-128"/>
              </a:rPr>
              <a:t>①会社</a:t>
            </a:r>
            <a:r>
              <a:rPr lang="en-US" altLang="ja-JP" sz="1200" dirty="0">
                <a:solidFill>
                  <a:srgbClr val="FF0000"/>
                </a:solidFill>
                <a:latin typeface="メイリオ" pitchFamily="50" charset="-128"/>
                <a:ea typeface="メイリオ" pitchFamily="50" charset="-128"/>
                <a:cs typeface="メイリオ" pitchFamily="50" charset="-128"/>
              </a:rPr>
              <a:t>HP</a:t>
            </a:r>
          </a:p>
          <a:p>
            <a:pPr>
              <a:lnSpc>
                <a:spcPts val="1600"/>
              </a:lnSpc>
            </a:pPr>
            <a:r>
              <a:rPr lang="ja-JP" altLang="en-US" sz="1200" dirty="0">
                <a:solidFill>
                  <a:srgbClr val="FF0000"/>
                </a:solidFill>
                <a:latin typeface="メイリオ" pitchFamily="50" charset="-128"/>
                <a:ea typeface="メイリオ" pitchFamily="50" charset="-128"/>
                <a:cs typeface="メイリオ" pitchFamily="50" charset="-128"/>
              </a:rPr>
              <a:t>②企業</a:t>
            </a:r>
            <a:r>
              <a:rPr lang="en-US" altLang="ja-JP" sz="1200" dirty="0">
                <a:solidFill>
                  <a:srgbClr val="FF0000"/>
                </a:solidFill>
                <a:latin typeface="メイリオ" pitchFamily="50" charset="-128"/>
                <a:ea typeface="メイリオ" pitchFamily="50" charset="-128"/>
                <a:cs typeface="メイリオ" pitchFamily="50" charset="-128"/>
              </a:rPr>
              <a:t>PR</a:t>
            </a:r>
            <a:r>
              <a:rPr lang="ja-JP" altLang="en-US" sz="1200" dirty="0">
                <a:solidFill>
                  <a:srgbClr val="FF0000"/>
                </a:solidFill>
                <a:latin typeface="メイリオ" pitchFamily="50" charset="-128"/>
                <a:ea typeface="メイリオ" pitchFamily="50" charset="-128"/>
                <a:cs typeface="メイリオ" pitchFamily="50" charset="-128"/>
              </a:rPr>
              <a:t>動画</a:t>
            </a:r>
            <a:endParaRPr kumimoji="1" lang="en-US" altLang="ja-JP" sz="1200" dirty="0">
              <a:solidFill>
                <a:srgbClr val="FF0000"/>
              </a:solidFill>
              <a:latin typeface="メイリオ" pitchFamily="50" charset="-128"/>
              <a:ea typeface="メイリオ" pitchFamily="50" charset="-128"/>
              <a:cs typeface="メイリオ" pitchFamily="50" charset="-128"/>
            </a:endParaRPr>
          </a:p>
          <a:p>
            <a:pPr>
              <a:lnSpc>
                <a:spcPts val="1600"/>
              </a:lnSpc>
            </a:pPr>
            <a:r>
              <a:rPr kumimoji="1" lang="ja-JP" altLang="en-US" sz="1200" dirty="0">
                <a:solidFill>
                  <a:srgbClr val="FF0000"/>
                </a:solidFill>
                <a:latin typeface="メイリオ" pitchFamily="50" charset="-128"/>
                <a:ea typeface="メイリオ" pitchFamily="50" charset="-128"/>
                <a:cs typeface="メイリオ" pitchFamily="50" charset="-128"/>
              </a:rPr>
              <a:t>③インターンシップ情報等</a:t>
            </a:r>
            <a:endParaRPr kumimoji="1" lang="en-US" altLang="ja-JP" sz="1200" dirty="0">
              <a:solidFill>
                <a:srgbClr val="FF0000"/>
              </a:solidFill>
              <a:latin typeface="メイリオ" pitchFamily="50" charset="-128"/>
              <a:ea typeface="メイリオ" pitchFamily="50" charset="-128"/>
              <a:cs typeface="メイリオ" pitchFamily="50" charset="-128"/>
            </a:endParaRPr>
          </a:p>
        </p:txBody>
      </p:sp>
      <p:sp>
        <p:nvSpPr>
          <p:cNvPr id="72" name="テキスト ボックス 71"/>
          <p:cNvSpPr txBox="1"/>
          <p:nvPr/>
        </p:nvSpPr>
        <p:spPr>
          <a:xfrm>
            <a:off x="764704" y="4226103"/>
            <a:ext cx="2736304" cy="261610"/>
          </a:xfrm>
          <a:prstGeom prst="rect">
            <a:avLst/>
          </a:prstGeom>
          <a:noFill/>
        </p:spPr>
        <p:txBody>
          <a:bodyPr wrap="square" rtlCol="0">
            <a:spAutoFit/>
          </a:bodyPr>
          <a:lstStyle/>
          <a:p>
            <a:r>
              <a:rPr lang="ja-JP" altLang="en-US" sz="1100" dirty="0">
                <a:latin typeface="メイリオ" pitchFamily="50" charset="-128"/>
                <a:ea typeface="メイリオ" pitchFamily="50" charset="-128"/>
                <a:cs typeface="メイリオ" pitchFamily="50" charset="-128"/>
              </a:rPr>
              <a:t>①　　　　　　　 ②　　　　　　　 ③</a:t>
            </a:r>
            <a:endParaRPr kumimoji="1" lang="en-US" altLang="ja-JP" sz="1100" dirty="0">
              <a:latin typeface="メイリオ" pitchFamily="50" charset="-128"/>
              <a:ea typeface="メイリオ" pitchFamily="50" charset="-128"/>
              <a:cs typeface="メイリオ"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Picture 2" descr="C:\Users\k-kimura\Desktop\五十嵐七果\ブランディング事業\ﾊﾟﾝﾌﾚｯﾄ･体制図･ｲﾒｰｼﾞ図\ブランディングパンフレット\画像素材\HP表紙画像.jpg"/>
          <p:cNvPicPr>
            <a:picLocks noChangeAspect="1" noChangeArrowheads="1"/>
          </p:cNvPicPr>
          <p:nvPr/>
        </p:nvPicPr>
        <p:blipFill>
          <a:blip r:embed="rId2" cstate="print">
            <a:lum bright="10000"/>
          </a:blip>
          <a:srcRect/>
          <a:stretch>
            <a:fillRect/>
          </a:stretch>
        </p:blipFill>
        <p:spPr bwMode="auto">
          <a:xfrm>
            <a:off x="332656" y="7433692"/>
            <a:ext cx="6191969" cy="300608"/>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a:effectLst>
            <a:outerShdw blurRad="50800" dist="50800" dir="5400000" sx="1000" sy="1000" algn="ctr" rotWithShape="0">
              <a:srgbClr val="000000"/>
            </a:outerShdw>
          </a:effectLst>
        </p:spPr>
      </p:pic>
      <p:pic>
        <p:nvPicPr>
          <p:cNvPr id="51" name="Picture 3" descr="C:\Users\k-kimura\Desktop\五十嵐七果\ブランディング事業\ﾊﾟﾝﾌﾚｯﾄ･体制図･ｲﾒｰｼﾞ図\ブランディングパンフレット\画像素材\HP表紙画像.jpg"/>
          <p:cNvPicPr>
            <a:picLocks noChangeAspect="1" noChangeArrowheads="1"/>
          </p:cNvPicPr>
          <p:nvPr/>
        </p:nvPicPr>
        <p:blipFill>
          <a:blip r:embed="rId3" cstate="print">
            <a:lum bright="10000"/>
          </a:blip>
          <a:srcRect/>
          <a:stretch>
            <a:fillRect/>
          </a:stretch>
        </p:blipFill>
        <p:spPr bwMode="auto">
          <a:xfrm>
            <a:off x="332656" y="5374481"/>
            <a:ext cx="6192688" cy="298599"/>
          </a:xfrm>
          <a:prstGeom prst="rect">
            <a:avLst/>
          </a:prstGeom>
          <a:noFill/>
        </p:spPr>
      </p:pic>
      <p:sp>
        <p:nvSpPr>
          <p:cNvPr id="49" name="正方形/長方形 48"/>
          <p:cNvSpPr/>
          <p:nvPr/>
        </p:nvSpPr>
        <p:spPr>
          <a:xfrm>
            <a:off x="332656" y="920552"/>
            <a:ext cx="4680520" cy="9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r>
              <a:rPr lang="ja-JP" altLang="en-US" sz="1200" b="1" dirty="0">
                <a:solidFill>
                  <a:srgbClr val="FF0000"/>
                </a:solidFill>
                <a:latin typeface="メイリオ" pitchFamily="50" charset="-128"/>
                <a:ea typeface="メイリオ" pitchFamily="50" charset="-128"/>
                <a:cs typeface="メイリオ" pitchFamily="50" charset="-128"/>
              </a:rPr>
              <a:t>創生デザイン</a:t>
            </a:r>
            <a:r>
              <a:rPr lang="ja-JP" altLang="en-US" sz="1200" b="1" dirty="0">
                <a:solidFill>
                  <a:srgbClr val="0D1D31"/>
                </a:solidFill>
                <a:latin typeface="メイリオ" pitchFamily="50" charset="-128"/>
                <a:ea typeface="メイリオ" pitchFamily="50" charset="-128"/>
                <a:cs typeface="メイリオ" pitchFamily="50" charset="-128"/>
              </a:rPr>
              <a:t>学科（</a:t>
            </a:r>
            <a:r>
              <a:rPr lang="en-US" altLang="ja-JP" sz="1200" b="1" dirty="0">
                <a:solidFill>
                  <a:srgbClr val="FF0000"/>
                </a:solidFill>
                <a:latin typeface="メイリオ" pitchFamily="50" charset="-128"/>
                <a:ea typeface="メイリオ" pitchFamily="50" charset="-128"/>
                <a:cs typeface="メイリオ" pitchFamily="50" charset="-128"/>
              </a:rPr>
              <a:t>2015</a:t>
            </a:r>
            <a:r>
              <a:rPr lang="ja-JP" altLang="en-US" sz="1200" b="1" dirty="0">
                <a:solidFill>
                  <a:srgbClr val="0D1D31"/>
                </a:solidFill>
                <a:latin typeface="メイリオ" pitchFamily="50" charset="-128"/>
                <a:ea typeface="メイリオ" pitchFamily="50" charset="-128"/>
                <a:cs typeface="メイリオ" pitchFamily="50" charset="-128"/>
              </a:rPr>
              <a:t>年度卒業）</a:t>
            </a:r>
            <a:endParaRPr lang="en-US" altLang="ja-JP" sz="1200" b="1" dirty="0">
              <a:solidFill>
                <a:srgbClr val="0D1D31"/>
              </a:solidFill>
              <a:latin typeface="メイリオ" pitchFamily="50" charset="-128"/>
              <a:ea typeface="メイリオ" pitchFamily="50" charset="-128"/>
              <a:cs typeface="メイリオ" pitchFamily="50" charset="-128"/>
            </a:endParaRPr>
          </a:p>
          <a:p>
            <a:pPr>
              <a:lnSpc>
                <a:spcPts val="1800"/>
              </a:lnSpc>
            </a:pPr>
            <a:r>
              <a:rPr lang="ja-JP" altLang="en-US" sz="1400" b="1" dirty="0">
                <a:solidFill>
                  <a:srgbClr val="FF0000"/>
                </a:solidFill>
                <a:latin typeface="メイリオ" pitchFamily="50" charset="-128"/>
                <a:ea typeface="メイリオ" pitchFamily="50" charset="-128"/>
                <a:cs typeface="メイリオ" pitchFamily="50" charset="-128"/>
              </a:rPr>
              <a:t>工大　花子</a:t>
            </a:r>
            <a:r>
              <a:rPr lang="ja-JP" altLang="en-US" sz="1400" b="1" dirty="0">
                <a:solidFill>
                  <a:srgbClr val="0D1D31"/>
                </a:solidFill>
                <a:latin typeface="メイリオ" pitchFamily="50" charset="-128"/>
                <a:ea typeface="メイリオ" pitchFamily="50" charset="-128"/>
                <a:cs typeface="メイリオ" pitchFamily="50" charset="-128"/>
              </a:rPr>
              <a:t>　</a:t>
            </a:r>
            <a:r>
              <a:rPr lang="ja-JP" altLang="en-US" sz="1400" b="1" dirty="0" err="1">
                <a:solidFill>
                  <a:srgbClr val="0D1D31"/>
                </a:solidFill>
                <a:latin typeface="メイリオ" pitchFamily="50" charset="-128"/>
                <a:ea typeface="メイリオ" pitchFamily="50" charset="-128"/>
                <a:cs typeface="メイリオ" pitchFamily="50" charset="-128"/>
              </a:rPr>
              <a:t>さん</a:t>
            </a:r>
            <a:endParaRPr lang="en-US" altLang="ja-JP" sz="1400" b="1" dirty="0">
              <a:solidFill>
                <a:srgbClr val="0D1D31"/>
              </a:solidFill>
              <a:latin typeface="メイリオ" pitchFamily="50" charset="-128"/>
              <a:ea typeface="メイリオ" pitchFamily="50" charset="-128"/>
              <a:cs typeface="メイリオ" pitchFamily="50" charset="-128"/>
            </a:endParaRPr>
          </a:p>
          <a:p>
            <a:pPr>
              <a:lnSpc>
                <a:spcPts val="700"/>
              </a:lnSpc>
            </a:pPr>
            <a:endParaRPr lang="en-US" altLang="ja-JP" sz="1300" b="1" dirty="0">
              <a:solidFill>
                <a:srgbClr val="0D1D31"/>
              </a:solidFill>
              <a:latin typeface="メイリオ" pitchFamily="50" charset="-128"/>
              <a:ea typeface="メイリオ" pitchFamily="50" charset="-128"/>
              <a:cs typeface="メイリオ" pitchFamily="50" charset="-128"/>
            </a:endParaRPr>
          </a:p>
          <a:p>
            <a:pPr>
              <a:lnSpc>
                <a:spcPts val="1600"/>
              </a:lnSpc>
            </a:pPr>
            <a:r>
              <a:rPr lang="ja-JP" altLang="en-US" sz="1400" b="1" dirty="0">
                <a:solidFill>
                  <a:srgbClr val="FF0000"/>
                </a:solidFill>
                <a:latin typeface="メイリオ" pitchFamily="50" charset="-128"/>
                <a:ea typeface="メイリオ" pitchFamily="50" charset="-128"/>
                <a:cs typeface="メイリオ" pitchFamily="50" charset="-128"/>
              </a:rPr>
              <a:t>八工大販売株式会社</a:t>
            </a:r>
            <a:r>
              <a:rPr lang="ja-JP" altLang="en-US" sz="1400" b="1" dirty="0">
                <a:solidFill>
                  <a:srgbClr val="0D1D31"/>
                </a:solidFill>
                <a:latin typeface="メイリオ" pitchFamily="50" charset="-128"/>
                <a:ea typeface="メイリオ" pitchFamily="50" charset="-128"/>
                <a:cs typeface="メイリオ" pitchFamily="50" charset="-128"/>
              </a:rPr>
              <a:t>　勤務</a:t>
            </a:r>
            <a:endParaRPr kumimoji="1" lang="en-US" altLang="ja-JP" sz="1400" b="1" dirty="0">
              <a:solidFill>
                <a:srgbClr val="0D1D31"/>
              </a:solidFill>
              <a:latin typeface="メイリオ" pitchFamily="50" charset="-128"/>
              <a:ea typeface="メイリオ" pitchFamily="50" charset="-128"/>
              <a:cs typeface="メイリオ" pitchFamily="50" charset="-128"/>
            </a:endParaRPr>
          </a:p>
        </p:txBody>
      </p:sp>
      <p:sp>
        <p:nvSpPr>
          <p:cNvPr id="54" name="テキスト ボックス 53"/>
          <p:cNvSpPr txBox="1"/>
          <p:nvPr/>
        </p:nvSpPr>
        <p:spPr>
          <a:xfrm>
            <a:off x="334397" y="2227729"/>
            <a:ext cx="646331" cy="276999"/>
          </a:xfrm>
          <a:prstGeom prst="rect">
            <a:avLst/>
          </a:prstGeom>
          <a:noFill/>
        </p:spPr>
        <p:txBody>
          <a:bodyPr wrap="none" rtlCol="0">
            <a:spAutoFit/>
          </a:bodyPr>
          <a:lstStyle/>
          <a:p>
            <a:r>
              <a:rPr lang="ja-JP" altLang="en-US" sz="1200" dirty="0">
                <a:solidFill>
                  <a:schemeClr val="tx2">
                    <a:lumMod val="50000"/>
                  </a:schemeClr>
                </a:solidFill>
                <a:latin typeface="メイリオ" pitchFamily="50" charset="-128"/>
                <a:ea typeface="メイリオ" pitchFamily="50" charset="-128"/>
                <a:cs typeface="メイリオ" pitchFamily="50" charset="-128"/>
              </a:rPr>
              <a:t>勤務地</a:t>
            </a:r>
            <a:endParaRPr lang="en-US" altLang="ja-JP" sz="1200" dirty="0">
              <a:solidFill>
                <a:schemeClr val="tx2">
                  <a:lumMod val="50000"/>
                </a:schemeClr>
              </a:solidFill>
              <a:latin typeface="メイリオ" pitchFamily="50" charset="-128"/>
              <a:ea typeface="メイリオ" pitchFamily="50" charset="-128"/>
              <a:cs typeface="メイリオ" pitchFamily="50" charset="-128"/>
            </a:endParaRPr>
          </a:p>
        </p:txBody>
      </p:sp>
      <p:sp>
        <p:nvSpPr>
          <p:cNvPr id="57" name="テキスト ボックス 56"/>
          <p:cNvSpPr txBox="1"/>
          <p:nvPr/>
        </p:nvSpPr>
        <p:spPr>
          <a:xfrm>
            <a:off x="764704" y="4167405"/>
            <a:ext cx="2736304" cy="261610"/>
          </a:xfrm>
          <a:prstGeom prst="rect">
            <a:avLst/>
          </a:prstGeom>
          <a:noFill/>
        </p:spPr>
        <p:txBody>
          <a:bodyPr wrap="square" rtlCol="0">
            <a:spAutoFit/>
          </a:bodyPr>
          <a:lstStyle/>
          <a:p>
            <a:r>
              <a:rPr lang="ja-JP" altLang="en-US" sz="1100" dirty="0">
                <a:latin typeface="メイリオ" pitchFamily="50" charset="-128"/>
                <a:ea typeface="メイリオ" pitchFamily="50" charset="-128"/>
                <a:cs typeface="メイリオ" pitchFamily="50" charset="-128"/>
              </a:rPr>
              <a:t>①　　　　　　　 ②　　　　　　　 ③</a:t>
            </a:r>
            <a:endParaRPr kumimoji="1" lang="en-US" altLang="ja-JP" sz="1100" dirty="0">
              <a:latin typeface="メイリオ" pitchFamily="50" charset="-128"/>
              <a:ea typeface="メイリオ" pitchFamily="50" charset="-128"/>
              <a:cs typeface="メイリオ" pitchFamily="50" charset="-128"/>
            </a:endParaRPr>
          </a:p>
        </p:txBody>
      </p:sp>
      <p:sp>
        <p:nvSpPr>
          <p:cNvPr id="61" name="テキスト ボックス 60"/>
          <p:cNvSpPr txBox="1"/>
          <p:nvPr/>
        </p:nvSpPr>
        <p:spPr>
          <a:xfrm>
            <a:off x="332656" y="1922487"/>
            <a:ext cx="598241" cy="276999"/>
          </a:xfrm>
          <a:prstGeom prst="rect">
            <a:avLst/>
          </a:prstGeom>
          <a:noFill/>
        </p:spPr>
        <p:txBody>
          <a:bodyPr wrap="none" rtlCol="0">
            <a:spAutoFit/>
          </a:bodyPr>
          <a:lstStyle/>
          <a:p>
            <a:r>
              <a:rPr kumimoji="1" lang="ja-JP" altLang="en-US" sz="1200" dirty="0">
                <a:solidFill>
                  <a:schemeClr val="tx2">
                    <a:lumMod val="50000"/>
                  </a:schemeClr>
                </a:solidFill>
                <a:latin typeface="メイリオ" pitchFamily="50" charset="-128"/>
                <a:ea typeface="メイリオ" pitchFamily="50" charset="-128"/>
                <a:cs typeface="メイリオ" pitchFamily="50" charset="-128"/>
              </a:rPr>
              <a:t>職  種</a:t>
            </a:r>
            <a:endParaRPr kumimoji="1" lang="en-US" altLang="ja-JP" sz="1200" dirty="0">
              <a:solidFill>
                <a:schemeClr val="tx2">
                  <a:lumMod val="50000"/>
                </a:schemeClr>
              </a:solidFill>
              <a:latin typeface="メイリオ" pitchFamily="50" charset="-128"/>
              <a:ea typeface="メイリオ" pitchFamily="50" charset="-128"/>
              <a:cs typeface="メイリオ" pitchFamily="50" charset="-128"/>
            </a:endParaRPr>
          </a:p>
        </p:txBody>
      </p:sp>
      <p:cxnSp>
        <p:nvCxnSpPr>
          <p:cNvPr id="67" name="直線コネクタ 66"/>
          <p:cNvCxnSpPr/>
          <p:nvPr/>
        </p:nvCxnSpPr>
        <p:spPr>
          <a:xfrm>
            <a:off x="1052736" y="1928664"/>
            <a:ext cx="0" cy="576064"/>
          </a:xfrm>
          <a:prstGeom prst="line">
            <a:avLst/>
          </a:prstGeom>
          <a:ln w="19050">
            <a:solidFill>
              <a:srgbClr val="739BCB"/>
            </a:solidFill>
          </a:ln>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1052736" y="2227729"/>
            <a:ext cx="2997046" cy="276999"/>
          </a:xfrm>
          <a:prstGeom prst="rect">
            <a:avLst/>
          </a:prstGeom>
          <a:noFill/>
        </p:spPr>
        <p:txBody>
          <a:bodyPr wrap="square" rtlCol="0">
            <a:spAutoFit/>
          </a:bodyPr>
          <a:lstStyle/>
          <a:p>
            <a:r>
              <a:rPr kumimoji="1" lang="ja-JP" altLang="en-US" sz="1200" dirty="0">
                <a:solidFill>
                  <a:srgbClr val="FF0000"/>
                </a:solidFill>
                <a:latin typeface="メイリオ" pitchFamily="50" charset="-128"/>
                <a:ea typeface="メイリオ" pitchFamily="50" charset="-128"/>
                <a:cs typeface="メイリオ" pitchFamily="50" charset="-128"/>
              </a:rPr>
              <a:t>青森県八戸市</a:t>
            </a:r>
            <a:r>
              <a:rPr kumimoji="1" lang="en-US" altLang="ja-JP" sz="1200" dirty="0">
                <a:solidFill>
                  <a:srgbClr val="FF0000"/>
                </a:solidFill>
                <a:latin typeface="メイリオ" pitchFamily="50" charset="-128"/>
                <a:ea typeface="メイリオ" pitchFamily="50" charset="-128"/>
                <a:cs typeface="メイリオ" pitchFamily="50" charset="-128"/>
              </a:rPr>
              <a:t>(</a:t>
            </a:r>
            <a:r>
              <a:rPr kumimoji="1" lang="ja-JP" altLang="en-US" sz="1200" dirty="0">
                <a:solidFill>
                  <a:srgbClr val="FF0000"/>
                </a:solidFill>
                <a:latin typeface="メイリオ" pitchFamily="50" charset="-128"/>
                <a:ea typeface="メイリオ" pitchFamily="50" charset="-128"/>
                <a:cs typeface="メイリオ" pitchFamily="50" charset="-128"/>
              </a:rPr>
              <a:t>八戸支店</a:t>
            </a:r>
            <a:r>
              <a:rPr kumimoji="1" lang="en-US" altLang="ja-JP" sz="1200" dirty="0">
                <a:solidFill>
                  <a:srgbClr val="FF0000"/>
                </a:solidFill>
                <a:latin typeface="メイリオ" pitchFamily="50" charset="-128"/>
                <a:ea typeface="メイリオ" pitchFamily="50" charset="-128"/>
                <a:cs typeface="メイリオ" pitchFamily="50" charset="-128"/>
              </a:rPr>
              <a:t>)</a:t>
            </a:r>
          </a:p>
        </p:txBody>
      </p:sp>
      <p:sp>
        <p:nvSpPr>
          <p:cNvPr id="69" name="テキスト ボックス 68"/>
          <p:cNvSpPr txBox="1"/>
          <p:nvPr/>
        </p:nvSpPr>
        <p:spPr>
          <a:xfrm>
            <a:off x="1052736" y="1928664"/>
            <a:ext cx="1550424" cy="276999"/>
          </a:xfrm>
          <a:prstGeom prst="rect">
            <a:avLst/>
          </a:prstGeom>
          <a:noFill/>
        </p:spPr>
        <p:txBody>
          <a:bodyPr wrap="none" rtlCol="0">
            <a:spAutoFit/>
          </a:bodyPr>
          <a:lstStyle/>
          <a:p>
            <a:r>
              <a:rPr lang="ja-JP" altLang="en-US" sz="1200" dirty="0">
                <a:solidFill>
                  <a:srgbClr val="FF0000"/>
                </a:solidFill>
                <a:latin typeface="メイリオ" pitchFamily="50" charset="-128"/>
                <a:ea typeface="メイリオ" pitchFamily="50" charset="-128"/>
                <a:cs typeface="メイリオ" pitchFamily="50" charset="-128"/>
              </a:rPr>
              <a:t>総合職</a:t>
            </a:r>
            <a:r>
              <a:rPr lang="en-US" altLang="ja-JP" sz="1200" dirty="0">
                <a:solidFill>
                  <a:srgbClr val="FF0000"/>
                </a:solidFill>
                <a:latin typeface="メイリオ" pitchFamily="50" charset="-128"/>
                <a:ea typeface="メイリオ" pitchFamily="50" charset="-128"/>
                <a:cs typeface="メイリオ" pitchFamily="50" charset="-128"/>
              </a:rPr>
              <a:t>(</a:t>
            </a:r>
            <a:r>
              <a:rPr lang="ja-JP" altLang="en-US" sz="1200" dirty="0">
                <a:solidFill>
                  <a:srgbClr val="FF0000"/>
                </a:solidFill>
                <a:latin typeface="メイリオ" pitchFamily="50" charset="-128"/>
                <a:ea typeface="メイリオ" pitchFamily="50" charset="-128"/>
                <a:cs typeface="メイリオ" pitchFamily="50" charset="-128"/>
              </a:rPr>
              <a:t>事務・営業</a:t>
            </a:r>
            <a:r>
              <a:rPr lang="en-US" altLang="ja-JP" sz="1200" dirty="0">
                <a:solidFill>
                  <a:srgbClr val="FF0000"/>
                </a:solidFill>
                <a:latin typeface="メイリオ" pitchFamily="50" charset="-128"/>
                <a:ea typeface="メイリオ" pitchFamily="50" charset="-128"/>
                <a:cs typeface="メイリオ" pitchFamily="50" charset="-128"/>
              </a:rPr>
              <a:t>)</a:t>
            </a:r>
          </a:p>
        </p:txBody>
      </p:sp>
      <p:cxnSp>
        <p:nvCxnSpPr>
          <p:cNvPr id="33" name="直線コネクタ 32"/>
          <p:cNvCxnSpPr/>
          <p:nvPr/>
        </p:nvCxnSpPr>
        <p:spPr>
          <a:xfrm>
            <a:off x="1340768" y="2720752"/>
            <a:ext cx="0" cy="1512168"/>
          </a:xfrm>
          <a:prstGeom prst="line">
            <a:avLst/>
          </a:prstGeom>
          <a:ln w="19050">
            <a:solidFill>
              <a:srgbClr val="739BCB"/>
            </a:solidFill>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211708" y="3147184"/>
            <a:ext cx="1201068" cy="1528624"/>
          </a:xfrm>
          <a:prstGeom prst="rect">
            <a:avLst/>
          </a:prstGeom>
          <a:noFill/>
        </p:spPr>
        <p:txBody>
          <a:bodyPr wrap="square" rtlCol="0">
            <a:spAutoFit/>
          </a:bodyPr>
          <a:lstStyle/>
          <a:p>
            <a:pPr>
              <a:lnSpc>
                <a:spcPts val="1600"/>
              </a:lnSpc>
            </a:pPr>
            <a:r>
              <a:rPr lang="ja-JP" altLang="en-US" sz="1200" dirty="0">
                <a:solidFill>
                  <a:srgbClr val="FF0000"/>
                </a:solidFill>
                <a:latin typeface="メイリオ" pitchFamily="50" charset="-128"/>
                <a:ea typeface="メイリオ" pitchFamily="50" charset="-128"/>
                <a:cs typeface="メイリオ" pitchFamily="50" charset="-128"/>
              </a:rPr>
              <a:t>①会社</a:t>
            </a:r>
            <a:r>
              <a:rPr lang="en-US" altLang="ja-JP" sz="1200" dirty="0">
                <a:solidFill>
                  <a:srgbClr val="FF0000"/>
                </a:solidFill>
                <a:latin typeface="メイリオ" pitchFamily="50" charset="-128"/>
                <a:ea typeface="メイリオ" pitchFamily="50" charset="-128"/>
                <a:cs typeface="メイリオ" pitchFamily="50" charset="-128"/>
              </a:rPr>
              <a:t>HP</a:t>
            </a:r>
          </a:p>
          <a:p>
            <a:pPr>
              <a:lnSpc>
                <a:spcPts val="1600"/>
              </a:lnSpc>
            </a:pPr>
            <a:r>
              <a:rPr lang="ja-JP" altLang="en-US" sz="1200" dirty="0">
                <a:solidFill>
                  <a:srgbClr val="FF0000"/>
                </a:solidFill>
                <a:latin typeface="メイリオ" pitchFamily="50" charset="-128"/>
                <a:ea typeface="メイリオ" pitchFamily="50" charset="-128"/>
                <a:cs typeface="メイリオ" pitchFamily="50" charset="-128"/>
              </a:rPr>
              <a:t>②卒業生メッセージ動画</a:t>
            </a:r>
            <a:endParaRPr kumimoji="1" lang="en-US" altLang="ja-JP" sz="1200" dirty="0">
              <a:solidFill>
                <a:srgbClr val="FF0000"/>
              </a:solidFill>
              <a:latin typeface="メイリオ" pitchFamily="50" charset="-128"/>
              <a:ea typeface="メイリオ" pitchFamily="50" charset="-128"/>
              <a:cs typeface="メイリオ" pitchFamily="50" charset="-128"/>
            </a:endParaRPr>
          </a:p>
          <a:p>
            <a:pPr>
              <a:lnSpc>
                <a:spcPts val="1600"/>
              </a:lnSpc>
            </a:pPr>
            <a:r>
              <a:rPr lang="ja-JP" altLang="en-US" sz="1200" dirty="0">
                <a:solidFill>
                  <a:srgbClr val="FF0000"/>
                </a:solidFill>
                <a:latin typeface="メイリオ" pitchFamily="50" charset="-128"/>
                <a:ea typeface="メイリオ" pitchFamily="50" charset="-128"/>
                <a:cs typeface="メイリオ" pitchFamily="50" charset="-128"/>
              </a:rPr>
              <a:t>③インターンシップの様子</a:t>
            </a:r>
            <a:endParaRPr lang="en-US" altLang="ja-JP" sz="1200" dirty="0">
              <a:solidFill>
                <a:srgbClr val="FF0000"/>
              </a:solidFill>
              <a:latin typeface="メイリオ" pitchFamily="50" charset="-128"/>
              <a:ea typeface="メイリオ" pitchFamily="50" charset="-128"/>
              <a:cs typeface="メイリオ" pitchFamily="50" charset="-128"/>
            </a:endParaRPr>
          </a:p>
          <a:p>
            <a:pPr>
              <a:lnSpc>
                <a:spcPts val="1600"/>
              </a:lnSpc>
            </a:pPr>
            <a:endParaRPr lang="en-US" altLang="ja-JP" sz="1200" dirty="0">
              <a:solidFill>
                <a:srgbClr val="FF0000"/>
              </a:solidFill>
              <a:latin typeface="メイリオ" pitchFamily="50" charset="-128"/>
              <a:ea typeface="メイリオ" pitchFamily="50" charset="-128"/>
              <a:cs typeface="メイリオ" pitchFamily="50" charset="-128"/>
            </a:endParaRPr>
          </a:p>
          <a:p>
            <a:pPr>
              <a:lnSpc>
                <a:spcPts val="1600"/>
              </a:lnSpc>
            </a:pPr>
            <a:endParaRPr kumimoji="1" lang="en-US" altLang="ja-JP" sz="1200" dirty="0">
              <a:solidFill>
                <a:srgbClr val="FF0000"/>
              </a:solidFill>
              <a:latin typeface="メイリオ" pitchFamily="50" charset="-128"/>
              <a:ea typeface="メイリオ" pitchFamily="50" charset="-128"/>
              <a:cs typeface="メイリオ" pitchFamily="50" charset="-128"/>
            </a:endParaRPr>
          </a:p>
        </p:txBody>
      </p:sp>
      <p:sp>
        <p:nvSpPr>
          <p:cNvPr id="37" name="テキスト ボックス 36"/>
          <p:cNvSpPr txBox="1"/>
          <p:nvPr/>
        </p:nvSpPr>
        <p:spPr>
          <a:xfrm>
            <a:off x="1340768" y="3152800"/>
            <a:ext cx="2736304" cy="913070"/>
          </a:xfrm>
          <a:prstGeom prst="rect">
            <a:avLst/>
          </a:prstGeom>
          <a:noFill/>
        </p:spPr>
        <p:txBody>
          <a:bodyPr wrap="square" rtlCol="0">
            <a:spAutoFit/>
          </a:bodyPr>
          <a:lstStyle/>
          <a:p>
            <a:pPr>
              <a:lnSpc>
                <a:spcPts val="1600"/>
              </a:lnSpc>
            </a:pPr>
            <a:r>
              <a:rPr lang="en-US" altLang="ja-JP" sz="1100" dirty="0">
                <a:solidFill>
                  <a:srgbClr val="FF0000"/>
                </a:solidFill>
                <a:latin typeface="メイリオ" pitchFamily="50" charset="-128"/>
                <a:ea typeface="メイリオ" pitchFamily="50" charset="-128"/>
                <a:cs typeface="メイリオ" pitchFamily="50" charset="-128"/>
                <a:hlinkClick r:id="rId4"/>
              </a:rPr>
              <a:t>https://www.hi-tech.ac.jp/</a:t>
            </a:r>
            <a:endParaRPr lang="en-US" altLang="ja-JP" sz="1100" dirty="0">
              <a:solidFill>
                <a:srgbClr val="FF0000"/>
              </a:solidFill>
              <a:latin typeface="メイリオ" pitchFamily="50" charset="-128"/>
              <a:ea typeface="メイリオ" pitchFamily="50" charset="-128"/>
              <a:cs typeface="メイリオ" pitchFamily="50" charset="-128"/>
            </a:endParaRPr>
          </a:p>
          <a:p>
            <a:pPr>
              <a:lnSpc>
                <a:spcPts val="1600"/>
              </a:lnSpc>
            </a:pPr>
            <a:r>
              <a:rPr lang="en-US" altLang="ja-JP" sz="1100" dirty="0">
                <a:solidFill>
                  <a:srgbClr val="FF0000"/>
                </a:solidFill>
                <a:latin typeface="メイリオ" pitchFamily="50" charset="-128"/>
                <a:ea typeface="メイリオ" pitchFamily="50" charset="-128"/>
                <a:cs typeface="メイリオ" pitchFamily="50" charset="-128"/>
                <a:hlinkClick r:id="rId4"/>
              </a:rPr>
              <a:t>https://www.hi-tech.ac.jp/</a:t>
            </a:r>
            <a:endParaRPr lang="en-US" altLang="ja-JP" sz="1100" dirty="0">
              <a:solidFill>
                <a:srgbClr val="FF0000"/>
              </a:solidFill>
              <a:latin typeface="メイリオ" pitchFamily="50" charset="-128"/>
              <a:ea typeface="メイリオ" pitchFamily="50" charset="-128"/>
              <a:cs typeface="メイリオ" pitchFamily="50" charset="-128"/>
            </a:endParaRPr>
          </a:p>
          <a:p>
            <a:pPr>
              <a:lnSpc>
                <a:spcPts val="1600"/>
              </a:lnSpc>
            </a:pPr>
            <a:endParaRPr lang="en-US" altLang="ja-JP" sz="1100" dirty="0">
              <a:solidFill>
                <a:srgbClr val="FF0000"/>
              </a:solidFill>
              <a:latin typeface="メイリオ" pitchFamily="50" charset="-128"/>
              <a:ea typeface="メイリオ" pitchFamily="50" charset="-128"/>
              <a:cs typeface="メイリオ" pitchFamily="50" charset="-128"/>
              <a:hlinkClick r:id="rId4"/>
            </a:endParaRPr>
          </a:p>
          <a:p>
            <a:pPr>
              <a:lnSpc>
                <a:spcPts val="1600"/>
              </a:lnSpc>
            </a:pPr>
            <a:r>
              <a:rPr lang="en-US" altLang="ja-JP" sz="1100" dirty="0">
                <a:solidFill>
                  <a:srgbClr val="FF0000"/>
                </a:solidFill>
                <a:latin typeface="メイリオ" pitchFamily="50" charset="-128"/>
                <a:ea typeface="メイリオ" pitchFamily="50" charset="-128"/>
                <a:cs typeface="メイリオ" pitchFamily="50" charset="-128"/>
                <a:hlinkClick r:id="rId4"/>
              </a:rPr>
              <a:t>https://www.hi-tech.ac.jp/</a:t>
            </a:r>
            <a:endParaRPr lang="en-US" altLang="ja-JP" sz="1100" dirty="0">
              <a:solidFill>
                <a:srgbClr val="FF0000"/>
              </a:solidFill>
              <a:latin typeface="メイリオ" pitchFamily="50" charset="-128"/>
              <a:ea typeface="メイリオ" pitchFamily="50" charset="-128"/>
              <a:cs typeface="メイリオ" pitchFamily="50" charset="-128"/>
            </a:endParaRPr>
          </a:p>
        </p:txBody>
      </p:sp>
      <p:cxnSp>
        <p:nvCxnSpPr>
          <p:cNvPr id="39" name="直線コネクタ 38"/>
          <p:cNvCxnSpPr/>
          <p:nvPr/>
        </p:nvCxnSpPr>
        <p:spPr>
          <a:xfrm>
            <a:off x="332656" y="5313040"/>
            <a:ext cx="6192688" cy="0"/>
          </a:xfrm>
          <a:prstGeom prst="line">
            <a:avLst/>
          </a:prstGeom>
          <a:ln w="19050">
            <a:solidFill>
              <a:srgbClr val="739BCB"/>
            </a:solidFill>
            <a:prstDash val="dash"/>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354856" y="2603500"/>
            <a:ext cx="3600400" cy="0"/>
          </a:xfrm>
          <a:prstGeom prst="line">
            <a:avLst/>
          </a:prstGeom>
          <a:ln w="19050">
            <a:solidFill>
              <a:srgbClr val="739BCB"/>
            </a:solidFill>
          </a:ln>
        </p:spPr>
        <p:style>
          <a:lnRef idx="1">
            <a:schemeClr val="accent1"/>
          </a:lnRef>
          <a:fillRef idx="0">
            <a:schemeClr val="accent1"/>
          </a:fillRef>
          <a:effectRef idx="0">
            <a:schemeClr val="accent1"/>
          </a:effectRef>
          <a:fontRef idx="minor">
            <a:schemeClr val="tx1"/>
          </a:fontRef>
        </p:style>
      </p:cxnSp>
      <p:sp>
        <p:nvSpPr>
          <p:cNvPr id="79" name="テキスト ボックス 78"/>
          <p:cNvSpPr txBox="1"/>
          <p:nvPr/>
        </p:nvSpPr>
        <p:spPr>
          <a:xfrm>
            <a:off x="188640" y="2720752"/>
            <a:ext cx="1224136" cy="276999"/>
          </a:xfrm>
          <a:prstGeom prst="rect">
            <a:avLst/>
          </a:prstGeom>
          <a:noFill/>
        </p:spPr>
        <p:txBody>
          <a:bodyPr wrap="square" rtlCol="0">
            <a:spAutoFit/>
          </a:bodyPr>
          <a:lstStyle/>
          <a:p>
            <a:r>
              <a:rPr kumimoji="1" lang="ja-JP" altLang="en-US" sz="1200" dirty="0">
                <a:solidFill>
                  <a:schemeClr val="tx2">
                    <a:lumMod val="50000"/>
                  </a:schemeClr>
                </a:solidFill>
                <a:latin typeface="メイリオ" pitchFamily="50" charset="-128"/>
                <a:ea typeface="メイリオ" pitchFamily="50" charset="-128"/>
                <a:cs typeface="メイリオ" pitchFamily="50" charset="-128"/>
              </a:rPr>
              <a:t>ＯＢ･ＯＧ</a:t>
            </a:r>
            <a:r>
              <a:rPr lang="ja-JP" altLang="en-US" sz="1200" dirty="0">
                <a:solidFill>
                  <a:schemeClr val="tx2">
                    <a:lumMod val="50000"/>
                  </a:schemeClr>
                </a:solidFill>
                <a:latin typeface="メイリオ" pitchFamily="50" charset="-128"/>
                <a:ea typeface="メイリオ" pitchFamily="50" charset="-128"/>
                <a:cs typeface="メイリオ" pitchFamily="50" charset="-128"/>
              </a:rPr>
              <a:t>訪問</a:t>
            </a:r>
            <a:endParaRPr lang="en-US" altLang="ja-JP" sz="1200" dirty="0">
              <a:solidFill>
                <a:schemeClr val="tx2">
                  <a:lumMod val="50000"/>
                </a:schemeClr>
              </a:solidFill>
              <a:latin typeface="メイリオ" pitchFamily="50" charset="-128"/>
              <a:ea typeface="メイリオ" pitchFamily="50" charset="-128"/>
              <a:cs typeface="メイリオ" pitchFamily="50" charset="-128"/>
            </a:endParaRPr>
          </a:p>
        </p:txBody>
      </p:sp>
      <p:grpSp>
        <p:nvGrpSpPr>
          <p:cNvPr id="2" name="グループ化 88"/>
          <p:cNvGrpSpPr/>
          <p:nvPr/>
        </p:nvGrpSpPr>
        <p:grpSpPr>
          <a:xfrm>
            <a:off x="116632" y="703060"/>
            <a:ext cx="6625878" cy="9002468"/>
            <a:chOff x="115490" y="703060"/>
            <a:chExt cx="6625878" cy="9002468"/>
          </a:xfrm>
        </p:grpSpPr>
        <p:sp>
          <p:nvSpPr>
            <p:cNvPr id="34" name="正方形/長方形 33"/>
            <p:cNvSpPr/>
            <p:nvPr/>
          </p:nvSpPr>
          <p:spPr>
            <a:xfrm>
              <a:off x="138788" y="920552"/>
              <a:ext cx="6580424" cy="8784976"/>
            </a:xfrm>
            <a:prstGeom prst="rect">
              <a:avLst/>
            </a:prstGeom>
            <a:noFill/>
            <a:ln w="28575">
              <a:solidFill>
                <a:srgbClr val="739B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dirty="0">
                <a:solidFill>
                  <a:schemeClr val="tx1"/>
                </a:solidFill>
                <a:latin typeface="メイリオ" pitchFamily="50" charset="-128"/>
                <a:ea typeface="メイリオ" pitchFamily="50" charset="-128"/>
                <a:cs typeface="メイリオ" pitchFamily="50" charset="-128"/>
              </a:endParaRPr>
            </a:p>
            <a:p>
              <a:endParaRPr lang="en-US" altLang="ja-JP" sz="1200" dirty="0">
                <a:solidFill>
                  <a:schemeClr val="tx1"/>
                </a:solidFill>
                <a:latin typeface="メイリオ" pitchFamily="50" charset="-128"/>
                <a:ea typeface="メイリオ" pitchFamily="50" charset="-128"/>
                <a:cs typeface="メイリオ" pitchFamily="50" charset="-128"/>
              </a:endParaRPr>
            </a:p>
          </p:txBody>
        </p:sp>
        <p:sp>
          <p:nvSpPr>
            <p:cNvPr id="88" name="正方形/長方形 87"/>
            <p:cNvSpPr/>
            <p:nvPr/>
          </p:nvSpPr>
          <p:spPr>
            <a:xfrm flipV="1">
              <a:off x="115490" y="703060"/>
              <a:ext cx="6625878" cy="289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itchFamily="50" charset="-128"/>
                <a:ea typeface="メイリオ" pitchFamily="50" charset="-128"/>
                <a:cs typeface="メイリオ" pitchFamily="50" charset="-128"/>
              </a:endParaRPr>
            </a:p>
          </p:txBody>
        </p:sp>
      </p:grpSp>
      <p:sp>
        <p:nvSpPr>
          <p:cNvPr id="42" name="テキスト ボックス 41"/>
          <p:cNvSpPr txBox="1"/>
          <p:nvPr/>
        </p:nvSpPr>
        <p:spPr>
          <a:xfrm>
            <a:off x="332655" y="7464872"/>
            <a:ext cx="4032449" cy="292388"/>
          </a:xfrm>
          <a:prstGeom prst="rect">
            <a:avLst/>
          </a:prstGeom>
          <a:noFill/>
        </p:spPr>
        <p:txBody>
          <a:bodyPr wrap="square" rtlCol="0">
            <a:spAutoFit/>
          </a:bodyPr>
          <a:lstStyle/>
          <a:p>
            <a:r>
              <a:rPr lang="ja-JP" altLang="en-US" sz="1300" b="1" dirty="0">
                <a:solidFill>
                  <a:srgbClr val="FF0000"/>
                </a:solidFill>
                <a:latin typeface="メイリオ" pitchFamily="50" charset="-128"/>
                <a:ea typeface="メイリオ" pitchFamily="50" charset="-128"/>
                <a:cs typeface="メイリオ" pitchFamily="50" charset="-128"/>
              </a:rPr>
              <a:t>〇八戸工業大学学生へメッセージ</a:t>
            </a:r>
          </a:p>
        </p:txBody>
      </p:sp>
      <p:sp>
        <p:nvSpPr>
          <p:cNvPr id="45" name="テキスト ボックス 44"/>
          <p:cNvSpPr txBox="1"/>
          <p:nvPr/>
        </p:nvSpPr>
        <p:spPr>
          <a:xfrm>
            <a:off x="332657" y="5392896"/>
            <a:ext cx="3600400" cy="292388"/>
          </a:xfrm>
          <a:prstGeom prst="rect">
            <a:avLst/>
          </a:prstGeom>
          <a:noFill/>
        </p:spPr>
        <p:txBody>
          <a:bodyPr wrap="square" rtlCol="0">
            <a:spAutoFit/>
          </a:bodyPr>
          <a:lstStyle/>
          <a:p>
            <a:r>
              <a:rPr lang="ja-JP" altLang="en-US" sz="1300" b="1" dirty="0">
                <a:solidFill>
                  <a:schemeClr val="tx2">
                    <a:lumMod val="50000"/>
                  </a:schemeClr>
                </a:solidFill>
                <a:latin typeface="メイリオ" pitchFamily="50" charset="-128"/>
                <a:ea typeface="メイリオ" pitchFamily="50" charset="-128"/>
                <a:cs typeface="メイリオ" pitchFamily="50" charset="-128"/>
              </a:rPr>
              <a:t>〇</a:t>
            </a:r>
            <a:r>
              <a:rPr lang="ja-JP" altLang="en-US" sz="1300" b="1" dirty="0">
                <a:solidFill>
                  <a:srgbClr val="FF0000"/>
                </a:solidFill>
                <a:latin typeface="メイリオ" pitchFamily="50" charset="-128"/>
                <a:ea typeface="メイリオ" pitchFamily="50" charset="-128"/>
                <a:cs typeface="メイリオ" pitchFamily="50" charset="-128"/>
              </a:rPr>
              <a:t>会社と仕事内容について</a:t>
            </a:r>
          </a:p>
        </p:txBody>
      </p:sp>
      <p:grpSp>
        <p:nvGrpSpPr>
          <p:cNvPr id="3" name="グループ化 55"/>
          <p:cNvGrpSpPr/>
          <p:nvPr/>
        </p:nvGrpSpPr>
        <p:grpSpPr>
          <a:xfrm>
            <a:off x="161925" y="342900"/>
            <a:ext cx="5045199" cy="505644"/>
            <a:chOff x="161925" y="342900"/>
            <a:chExt cx="5045199" cy="505644"/>
          </a:xfrm>
        </p:grpSpPr>
        <p:grpSp>
          <p:nvGrpSpPr>
            <p:cNvPr id="4" name="グループ化 51"/>
            <p:cNvGrpSpPr/>
            <p:nvPr/>
          </p:nvGrpSpPr>
          <p:grpSpPr>
            <a:xfrm>
              <a:off x="161925" y="342900"/>
              <a:ext cx="5045199" cy="505644"/>
              <a:chOff x="161925" y="342900"/>
              <a:chExt cx="5045199" cy="505644"/>
            </a:xfrm>
          </p:grpSpPr>
          <p:pic>
            <p:nvPicPr>
              <p:cNvPr id="38" name="Picture 4" descr="C:\Users\k-kimura\Desktop\五十嵐七果\ブランディング事業\ﾊﾟﾝﾌﾚｯﾄ･体制図･ｲﾒｰｼﾞ図\ブランディングパンフレット\画像素材\HP表紙画像.jpg"/>
              <p:cNvPicPr>
                <a:picLocks noChangeAspect="1" noChangeArrowheads="1"/>
              </p:cNvPicPr>
              <p:nvPr/>
            </p:nvPicPr>
            <p:blipFill>
              <a:blip r:embed="rId5" cstate="print">
                <a:lum bright="10000"/>
              </a:blip>
              <a:srcRect/>
              <a:stretch>
                <a:fillRect/>
              </a:stretch>
            </p:blipFill>
            <p:spPr bwMode="auto">
              <a:xfrm>
                <a:off x="161925" y="342900"/>
                <a:ext cx="4851251" cy="505644"/>
              </a:xfrm>
              <a:prstGeom prst="rect">
                <a:avLst/>
              </a:prstGeom>
              <a:noFill/>
            </p:spPr>
          </p:pic>
          <p:pic>
            <p:nvPicPr>
              <p:cNvPr id="47" name="Picture 4" descr="C:\Users\k-kimura\Desktop\五十嵐七果\ブランディング事業\ﾊﾟﾝﾌﾚｯﾄ･体制図･ｲﾒｰｼﾞ図\ブランディングパンフレット\画像素材\HP表紙画像.jpg"/>
              <p:cNvPicPr>
                <a:picLocks noChangeAspect="1" noChangeArrowheads="1"/>
              </p:cNvPicPr>
              <p:nvPr/>
            </p:nvPicPr>
            <p:blipFill>
              <a:blip r:embed="rId6" cstate="print">
                <a:lum bright="10000"/>
              </a:blip>
              <a:srcRect/>
              <a:stretch>
                <a:fillRect/>
              </a:stretch>
            </p:blipFill>
            <p:spPr bwMode="auto">
              <a:xfrm>
                <a:off x="4847084" y="344488"/>
                <a:ext cx="360040" cy="504056"/>
              </a:xfrm>
              <a:prstGeom prst="rect">
                <a:avLst/>
              </a:prstGeom>
              <a:noFill/>
            </p:spPr>
          </p:pic>
        </p:grpSp>
        <p:sp>
          <p:nvSpPr>
            <p:cNvPr id="46" name="テキスト ボックス 45"/>
            <p:cNvSpPr txBox="1"/>
            <p:nvPr/>
          </p:nvSpPr>
          <p:spPr>
            <a:xfrm>
              <a:off x="169813" y="434340"/>
              <a:ext cx="4464496" cy="369332"/>
            </a:xfrm>
            <a:prstGeom prst="rect">
              <a:avLst/>
            </a:prstGeom>
            <a:noFill/>
          </p:spPr>
          <p:txBody>
            <a:bodyPr wrap="square" rtlCol="0">
              <a:spAutoFit/>
            </a:bodyPr>
            <a:lstStyle/>
            <a:p>
              <a:r>
                <a:rPr lang="ja-JP" altLang="en-US" b="1" dirty="0">
                  <a:solidFill>
                    <a:schemeClr val="tx2">
                      <a:lumMod val="50000"/>
                    </a:schemeClr>
                  </a:solidFill>
                  <a:latin typeface="メイリオ" pitchFamily="50" charset="-128"/>
                  <a:ea typeface="メイリオ" pitchFamily="50" charset="-128"/>
                  <a:cs typeface="メイリオ" pitchFamily="50" charset="-128"/>
                </a:rPr>
                <a:t>卒業生から八戸工業大学生へメッセージ</a:t>
              </a:r>
            </a:p>
          </p:txBody>
        </p:sp>
      </p:grpSp>
      <p:sp>
        <p:nvSpPr>
          <p:cNvPr id="36" name="テキスト ボックス 35"/>
          <p:cNvSpPr txBox="1"/>
          <p:nvPr/>
        </p:nvSpPr>
        <p:spPr>
          <a:xfrm>
            <a:off x="1340768" y="2720752"/>
            <a:ext cx="2664296" cy="461665"/>
          </a:xfrm>
          <a:prstGeom prst="rect">
            <a:avLst/>
          </a:prstGeom>
          <a:noFill/>
        </p:spPr>
        <p:txBody>
          <a:bodyPr wrap="square" rtlCol="0">
            <a:spAutoFit/>
          </a:bodyPr>
          <a:lstStyle/>
          <a:p>
            <a:r>
              <a:rPr lang="ja-JP" altLang="en-US" sz="1200" dirty="0">
                <a:solidFill>
                  <a:srgbClr val="FF0000"/>
                </a:solidFill>
                <a:latin typeface="メイリオ" pitchFamily="50" charset="-128"/>
                <a:ea typeface="メイリオ" pitchFamily="50" charset="-128"/>
                <a:cs typeface="メイリオ" pitchFamily="50" charset="-128"/>
              </a:rPr>
              <a:t>可　</a:t>
            </a:r>
            <a:r>
              <a:rPr lang="en-US" altLang="ja-JP" sz="1200" dirty="0">
                <a:solidFill>
                  <a:srgbClr val="FF0000"/>
                </a:solidFill>
                <a:latin typeface="メイリオ" pitchFamily="50" charset="-128"/>
                <a:ea typeface="メイリオ" pitchFamily="50" charset="-128"/>
                <a:cs typeface="メイリオ" pitchFamily="50" charset="-128"/>
              </a:rPr>
              <a:t>(</a:t>
            </a:r>
            <a:r>
              <a:rPr lang="ja-JP" altLang="en-US" sz="1200" dirty="0">
                <a:solidFill>
                  <a:srgbClr val="FF0000"/>
                </a:solidFill>
                <a:latin typeface="メイリオ" pitchFamily="50" charset="-128"/>
                <a:ea typeface="メイリオ" pitchFamily="50" charset="-128"/>
                <a:cs typeface="メイリオ" pitchFamily="50" charset="-128"/>
              </a:rPr>
              <a:t>事前にお問合せください</a:t>
            </a:r>
            <a:r>
              <a:rPr lang="en-US" altLang="ja-JP" sz="1200" dirty="0">
                <a:solidFill>
                  <a:srgbClr val="FF0000"/>
                </a:solidFill>
                <a:latin typeface="メイリオ" pitchFamily="50" charset="-128"/>
                <a:ea typeface="メイリオ" pitchFamily="50" charset="-128"/>
                <a:cs typeface="メイリオ" pitchFamily="50" charset="-128"/>
              </a:rPr>
              <a:t>)</a:t>
            </a:r>
            <a:endParaRPr lang="ja-JP" altLang="en-US" sz="1200" dirty="0">
              <a:solidFill>
                <a:srgbClr val="FF0000"/>
              </a:solidFill>
              <a:latin typeface="メイリオ" pitchFamily="50" charset="-128"/>
              <a:ea typeface="メイリオ" pitchFamily="50" charset="-128"/>
              <a:cs typeface="メイリオ" pitchFamily="50" charset="-128"/>
            </a:endParaRPr>
          </a:p>
          <a:p>
            <a:r>
              <a:rPr lang="en-US" altLang="ja-JP" sz="1200" dirty="0">
                <a:solidFill>
                  <a:srgbClr val="FF0000"/>
                </a:solidFill>
                <a:latin typeface="メイリオ" pitchFamily="50" charset="-128"/>
                <a:ea typeface="メイリオ" pitchFamily="50" charset="-128"/>
                <a:cs typeface="メイリオ" pitchFamily="50" charset="-128"/>
              </a:rPr>
              <a:t>0178-25-8029(</a:t>
            </a:r>
            <a:r>
              <a:rPr lang="ja-JP" altLang="en-US" sz="1200" dirty="0">
                <a:solidFill>
                  <a:srgbClr val="FF0000"/>
                </a:solidFill>
                <a:latin typeface="メイリオ" pitchFamily="50" charset="-128"/>
                <a:ea typeface="メイリオ" pitchFamily="50" charset="-128"/>
                <a:cs typeface="メイリオ" pitchFamily="50" charset="-128"/>
              </a:rPr>
              <a:t>担当：工大</a:t>
            </a:r>
            <a:r>
              <a:rPr lang="en-US" altLang="ja-JP" sz="1200" dirty="0">
                <a:solidFill>
                  <a:srgbClr val="FF0000"/>
                </a:solidFill>
                <a:latin typeface="メイリオ" pitchFamily="50" charset="-128"/>
                <a:ea typeface="メイリオ" pitchFamily="50" charset="-128"/>
                <a:cs typeface="メイリオ" pitchFamily="50" charset="-128"/>
              </a:rPr>
              <a:t>)</a:t>
            </a:r>
            <a:endParaRPr kumimoji="1" lang="en-US" altLang="ja-JP" sz="1200" dirty="0">
              <a:solidFill>
                <a:srgbClr val="FF0000"/>
              </a:solidFill>
              <a:latin typeface="メイリオ" pitchFamily="50" charset="-128"/>
              <a:ea typeface="メイリオ" pitchFamily="50" charset="-128"/>
              <a:cs typeface="メイリオ" pitchFamily="50" charset="-128"/>
            </a:endParaRPr>
          </a:p>
        </p:txBody>
      </p:sp>
      <p:pic>
        <p:nvPicPr>
          <p:cNvPr id="1029" name="Picture 5" descr="C:\Users\k-kimura\Desktop\ダミーＱＲコード2.png"/>
          <p:cNvPicPr>
            <a:picLocks noChangeAspect="1" noChangeArrowheads="1"/>
          </p:cNvPicPr>
          <p:nvPr/>
        </p:nvPicPr>
        <p:blipFill>
          <a:blip r:embed="rId7" cstate="print"/>
          <a:srcRect/>
          <a:stretch>
            <a:fillRect/>
          </a:stretch>
        </p:blipFill>
        <p:spPr bwMode="auto">
          <a:xfrm>
            <a:off x="548680" y="4455437"/>
            <a:ext cx="792088" cy="785595"/>
          </a:xfrm>
          <a:prstGeom prst="rect">
            <a:avLst/>
          </a:prstGeom>
          <a:noFill/>
        </p:spPr>
      </p:pic>
      <p:pic>
        <p:nvPicPr>
          <p:cNvPr id="59" name="Picture 5" descr="C:\Users\k-kimura\Desktop\ダミーＱＲコード2.png"/>
          <p:cNvPicPr>
            <a:picLocks noChangeAspect="1" noChangeArrowheads="1"/>
          </p:cNvPicPr>
          <p:nvPr/>
        </p:nvPicPr>
        <p:blipFill>
          <a:blip r:embed="rId7" cstate="print"/>
          <a:srcRect/>
          <a:stretch>
            <a:fillRect/>
          </a:stretch>
        </p:blipFill>
        <p:spPr bwMode="auto">
          <a:xfrm>
            <a:off x="1725935" y="4455437"/>
            <a:ext cx="792088" cy="785595"/>
          </a:xfrm>
          <a:prstGeom prst="rect">
            <a:avLst/>
          </a:prstGeom>
          <a:noFill/>
        </p:spPr>
      </p:pic>
      <p:pic>
        <p:nvPicPr>
          <p:cNvPr id="60" name="Picture 5" descr="C:\Users\k-kimura\Desktop\ダミーＱＲコード2.png"/>
          <p:cNvPicPr>
            <a:picLocks noChangeAspect="1" noChangeArrowheads="1"/>
          </p:cNvPicPr>
          <p:nvPr/>
        </p:nvPicPr>
        <p:blipFill>
          <a:blip r:embed="rId7" cstate="print"/>
          <a:srcRect/>
          <a:stretch>
            <a:fillRect/>
          </a:stretch>
        </p:blipFill>
        <p:spPr bwMode="auto">
          <a:xfrm>
            <a:off x="2889870" y="4455437"/>
            <a:ext cx="792088" cy="785595"/>
          </a:xfrm>
          <a:prstGeom prst="rect">
            <a:avLst/>
          </a:prstGeom>
          <a:noFill/>
        </p:spPr>
      </p:pic>
      <p:pic>
        <p:nvPicPr>
          <p:cNvPr id="1031" name="Picture 7" descr="\\Roy\大学事務\就職課\五十嵐ﾎﾟｽﾀｰ制作物\八工犬データ\chara[1].gif"/>
          <p:cNvPicPr>
            <a:picLocks noChangeAspect="1" noChangeArrowheads="1"/>
          </p:cNvPicPr>
          <p:nvPr/>
        </p:nvPicPr>
        <p:blipFill>
          <a:blip r:embed="rId8" cstate="print"/>
          <a:srcRect t="51651"/>
          <a:stretch>
            <a:fillRect/>
          </a:stretch>
        </p:blipFill>
        <p:spPr bwMode="auto">
          <a:xfrm>
            <a:off x="4797152" y="7833320"/>
            <a:ext cx="1582388" cy="1338858"/>
          </a:xfrm>
          <a:prstGeom prst="rect">
            <a:avLst/>
          </a:prstGeom>
          <a:noFill/>
        </p:spPr>
      </p:pic>
      <p:pic>
        <p:nvPicPr>
          <p:cNvPr id="62" name="Picture 7" descr="\\Roy\大学事務\就職課\五十嵐ﾎﾟｽﾀｰ制作物\八工犬データ\chara[1].gif"/>
          <p:cNvPicPr>
            <a:picLocks noChangeAspect="1" noChangeArrowheads="1"/>
          </p:cNvPicPr>
          <p:nvPr/>
        </p:nvPicPr>
        <p:blipFill>
          <a:blip r:embed="rId8" cstate="print"/>
          <a:srcRect b="53044"/>
          <a:stretch>
            <a:fillRect/>
          </a:stretch>
        </p:blipFill>
        <p:spPr bwMode="auto">
          <a:xfrm>
            <a:off x="4797152" y="5745088"/>
            <a:ext cx="1582388" cy="1300292"/>
          </a:xfrm>
          <a:prstGeom prst="rect">
            <a:avLst/>
          </a:prstGeom>
          <a:noFill/>
        </p:spPr>
      </p:pic>
      <p:sp>
        <p:nvSpPr>
          <p:cNvPr id="65" name="テキスト ボックス 64"/>
          <p:cNvSpPr txBox="1"/>
          <p:nvPr/>
        </p:nvSpPr>
        <p:spPr>
          <a:xfrm>
            <a:off x="332656" y="7837215"/>
            <a:ext cx="4392488" cy="1754326"/>
          </a:xfrm>
          <a:prstGeom prst="rect">
            <a:avLst/>
          </a:prstGeom>
          <a:noFill/>
        </p:spPr>
        <p:txBody>
          <a:bodyPr wrap="square" rtlCol="0">
            <a:spAutoFit/>
          </a:bodyPr>
          <a:lstStyle/>
          <a:p>
            <a:r>
              <a:rPr lang="ja-JP" altLang="en-US" sz="1200" dirty="0">
                <a:solidFill>
                  <a:srgbClr val="FF0000"/>
                </a:solidFill>
                <a:latin typeface="メイリオ" pitchFamily="50" charset="-128"/>
                <a:ea typeface="メイリオ" pitchFamily="50" charset="-128"/>
                <a:cs typeface="メイリオ" pitchFamily="50" charset="-128"/>
              </a:rPr>
              <a:t>　大学生活</a:t>
            </a:r>
            <a:r>
              <a:rPr lang="en-US" altLang="ja-JP" sz="1200" dirty="0">
                <a:solidFill>
                  <a:srgbClr val="FF0000"/>
                </a:solidFill>
                <a:latin typeface="メイリオ" pitchFamily="50" charset="-128"/>
                <a:ea typeface="メイリオ" pitchFamily="50" charset="-128"/>
                <a:cs typeface="メイリオ" pitchFamily="50" charset="-128"/>
              </a:rPr>
              <a:t>4</a:t>
            </a:r>
            <a:r>
              <a:rPr lang="ja-JP" altLang="en-US" sz="1200" dirty="0">
                <a:solidFill>
                  <a:srgbClr val="FF0000"/>
                </a:solidFill>
                <a:latin typeface="メイリオ" pitchFamily="50" charset="-128"/>
                <a:ea typeface="メイリオ" pitchFamily="50" charset="-128"/>
                <a:cs typeface="メイリオ" pitchFamily="50" charset="-128"/>
              </a:rPr>
              <a:t>年間は大変貴重な時間です。大学の勉強だけでなく、色々な体験が後の自分のためになります。在学時は、デザインコンペやサークル活動にも力を入れていました。またアルバイトなども行うことで、社会人になるうえで自分に足りないことや考え方等も学ぶことができました。時間やチャンスがある時は、様々な体験にチャレンジし、自分の視野を広げましょう。弊社では</a:t>
            </a:r>
            <a:r>
              <a:rPr lang="en-US" altLang="ja-JP" sz="1200" dirty="0">
                <a:solidFill>
                  <a:srgbClr val="FF0000"/>
                </a:solidFill>
                <a:latin typeface="メイリオ" pitchFamily="50" charset="-128"/>
                <a:ea typeface="メイリオ" pitchFamily="50" charset="-128"/>
                <a:cs typeface="メイリオ" pitchFamily="50" charset="-128"/>
              </a:rPr>
              <a:t>1day</a:t>
            </a:r>
            <a:r>
              <a:rPr lang="ja-JP" altLang="en-US" sz="1200" dirty="0">
                <a:solidFill>
                  <a:srgbClr val="FF0000"/>
                </a:solidFill>
                <a:latin typeface="メイリオ" pitchFamily="50" charset="-128"/>
                <a:ea typeface="メイリオ" pitchFamily="50" charset="-128"/>
                <a:cs typeface="メイリオ" pitchFamily="50" charset="-128"/>
              </a:rPr>
              <a:t>・</a:t>
            </a:r>
            <a:r>
              <a:rPr lang="en-US" altLang="ja-JP" sz="1200" dirty="0">
                <a:solidFill>
                  <a:srgbClr val="FF0000"/>
                </a:solidFill>
                <a:latin typeface="メイリオ" pitchFamily="50" charset="-128"/>
                <a:ea typeface="メイリオ" pitchFamily="50" charset="-128"/>
                <a:cs typeface="メイリオ" pitchFamily="50" charset="-128"/>
              </a:rPr>
              <a:t>2day</a:t>
            </a:r>
            <a:r>
              <a:rPr lang="ja-JP" altLang="en-US" sz="1200" dirty="0">
                <a:solidFill>
                  <a:srgbClr val="FF0000"/>
                </a:solidFill>
                <a:latin typeface="メイリオ" pitchFamily="50" charset="-128"/>
                <a:ea typeface="メイリオ" pitchFamily="50" charset="-128"/>
                <a:cs typeface="メイリオ" pitchFamily="50" charset="-128"/>
              </a:rPr>
              <a:t>のインターンシップも随時開催しております。お気軽に参加してみてください。</a:t>
            </a:r>
            <a:endParaRPr lang="en-US" altLang="ja-JP" sz="1200" dirty="0">
              <a:solidFill>
                <a:srgbClr val="FF0000"/>
              </a:solidFill>
              <a:latin typeface="メイリオ" pitchFamily="50" charset="-128"/>
              <a:ea typeface="メイリオ" pitchFamily="50" charset="-128"/>
              <a:cs typeface="メイリオ" pitchFamily="50" charset="-128"/>
            </a:endParaRPr>
          </a:p>
          <a:p>
            <a:r>
              <a:rPr lang="ja-JP" altLang="en-US" sz="1200" dirty="0">
                <a:solidFill>
                  <a:srgbClr val="FF0000"/>
                </a:solidFill>
                <a:latin typeface="メイリオ" pitchFamily="50" charset="-128"/>
                <a:ea typeface="メイリオ" pitchFamily="50" charset="-128"/>
                <a:cs typeface="メイリオ" pitchFamily="50" charset="-128"/>
              </a:rPr>
              <a:t>八戸工大のＯＧとして皆さんの就職活動を応援しています</a:t>
            </a:r>
            <a:r>
              <a:rPr lang="en-US" altLang="ja-JP" sz="1200" dirty="0">
                <a:solidFill>
                  <a:srgbClr val="FF0000"/>
                </a:solidFill>
                <a:latin typeface="メイリオ" pitchFamily="50" charset="-128"/>
                <a:ea typeface="メイリオ" pitchFamily="50" charset="-128"/>
                <a:cs typeface="メイリオ" pitchFamily="50" charset="-128"/>
              </a:rPr>
              <a:t>!</a:t>
            </a:r>
          </a:p>
        </p:txBody>
      </p:sp>
      <p:sp>
        <p:nvSpPr>
          <p:cNvPr id="41" name="テキスト ボックス 40"/>
          <p:cNvSpPr txBox="1"/>
          <p:nvPr/>
        </p:nvSpPr>
        <p:spPr>
          <a:xfrm>
            <a:off x="332656" y="5745088"/>
            <a:ext cx="4392488" cy="1569660"/>
          </a:xfrm>
          <a:prstGeom prst="rect">
            <a:avLst/>
          </a:prstGeom>
          <a:noFill/>
        </p:spPr>
        <p:txBody>
          <a:bodyPr wrap="square" rtlCol="0">
            <a:spAutoFit/>
          </a:bodyPr>
          <a:lstStyle/>
          <a:p>
            <a:r>
              <a:rPr lang="ja-JP" altLang="en-US" sz="1200" dirty="0">
                <a:solidFill>
                  <a:srgbClr val="FF0000"/>
                </a:solidFill>
                <a:latin typeface="メイリオ" pitchFamily="50" charset="-128"/>
                <a:ea typeface="メイリオ" pitchFamily="50" charset="-128"/>
                <a:cs typeface="メイリオ" pitchFamily="50" charset="-128"/>
              </a:rPr>
              <a:t>　弊社は、主に〇〇を販売している会社です。私は新卒で入社し、現在勤務して</a:t>
            </a:r>
            <a:r>
              <a:rPr lang="en-US" altLang="ja-JP" sz="1200" dirty="0">
                <a:solidFill>
                  <a:srgbClr val="FF0000"/>
                </a:solidFill>
                <a:latin typeface="メイリオ" pitchFamily="50" charset="-128"/>
                <a:ea typeface="メイリオ" pitchFamily="50" charset="-128"/>
                <a:cs typeface="メイリオ" pitchFamily="50" charset="-128"/>
              </a:rPr>
              <a:t>5</a:t>
            </a:r>
            <a:r>
              <a:rPr lang="ja-JP" altLang="en-US" sz="1200" dirty="0">
                <a:solidFill>
                  <a:srgbClr val="FF0000"/>
                </a:solidFill>
                <a:latin typeface="メイリオ" pitchFamily="50" charset="-128"/>
                <a:ea typeface="メイリオ" pitchFamily="50" charset="-128"/>
                <a:cs typeface="メイリオ" pitchFamily="50" charset="-128"/>
              </a:rPr>
              <a:t>年目を迎えています。主に、事務営業職として、商品の見積書の作成・取引先様との打ち合わせ・お問合せの対応・ＨＰの更新などです。入社時は様々な仕事内容を覚えることや、対面でお客様とお話しすることなど不安がありましたが、先輩に教えていただきながら徐々に仕事を覚えることができました。現在は、大学で学んだデザインの知識を活かしＨＰの更新も行っています。</a:t>
            </a:r>
            <a:endParaRPr lang="en-US" altLang="ja-JP" sz="1200" dirty="0">
              <a:solidFill>
                <a:srgbClr val="FF0000"/>
              </a:solidFill>
              <a:latin typeface="メイリオ" pitchFamily="50" charset="-128"/>
              <a:ea typeface="メイリオ" pitchFamily="50" charset="-128"/>
              <a:cs typeface="メイリオ" pitchFamily="50" charset="-128"/>
            </a:endParaRPr>
          </a:p>
        </p:txBody>
      </p:sp>
      <p:sp>
        <p:nvSpPr>
          <p:cNvPr id="66" name="テキスト ボックス 65"/>
          <p:cNvSpPr txBox="1"/>
          <p:nvPr/>
        </p:nvSpPr>
        <p:spPr>
          <a:xfrm>
            <a:off x="4725144" y="7041232"/>
            <a:ext cx="1728192" cy="400110"/>
          </a:xfrm>
          <a:prstGeom prst="rect">
            <a:avLst/>
          </a:prstGeom>
          <a:noFill/>
        </p:spPr>
        <p:txBody>
          <a:bodyPr wrap="square" rtlCol="0">
            <a:spAutoFit/>
          </a:bodyPr>
          <a:lstStyle/>
          <a:p>
            <a:pPr algn="ctr"/>
            <a:r>
              <a:rPr lang="ja-JP" altLang="en-US" sz="1000" dirty="0">
                <a:solidFill>
                  <a:srgbClr val="FF0000"/>
                </a:solidFill>
                <a:latin typeface="メイリオ" pitchFamily="50" charset="-128"/>
                <a:ea typeface="メイリオ" pitchFamily="50" charset="-128"/>
                <a:cs typeface="メイリオ" pitchFamily="50" charset="-128"/>
              </a:rPr>
              <a:t>・弊社で販売している</a:t>
            </a:r>
            <a:endParaRPr lang="en-US" altLang="ja-JP" sz="1000" dirty="0">
              <a:solidFill>
                <a:srgbClr val="FF0000"/>
              </a:solidFill>
              <a:latin typeface="メイリオ" pitchFamily="50" charset="-128"/>
              <a:ea typeface="メイリオ" pitchFamily="50" charset="-128"/>
              <a:cs typeface="メイリオ" pitchFamily="50" charset="-128"/>
            </a:endParaRPr>
          </a:p>
          <a:p>
            <a:pPr algn="ctr"/>
            <a:r>
              <a:rPr lang="ja-JP" altLang="en-US" sz="1000" dirty="0">
                <a:solidFill>
                  <a:srgbClr val="FF0000"/>
                </a:solidFill>
                <a:latin typeface="メイリオ" pitchFamily="50" charset="-128"/>
                <a:ea typeface="メイリオ" pitchFamily="50" charset="-128"/>
                <a:cs typeface="メイリオ" pitchFamily="50" charset="-128"/>
              </a:rPr>
              <a:t>「〇〇〇〇」</a:t>
            </a:r>
            <a:endParaRPr kumimoji="1" lang="ja-JP" altLang="en-US" sz="1000" dirty="0">
              <a:solidFill>
                <a:srgbClr val="FF0000"/>
              </a:solidFill>
              <a:latin typeface="メイリオ" pitchFamily="50" charset="-128"/>
              <a:ea typeface="メイリオ" pitchFamily="50" charset="-128"/>
              <a:cs typeface="メイリオ" pitchFamily="50" charset="-128"/>
            </a:endParaRPr>
          </a:p>
        </p:txBody>
      </p:sp>
      <p:sp>
        <p:nvSpPr>
          <p:cNvPr id="72" name="テキスト ボックス 71"/>
          <p:cNvSpPr txBox="1"/>
          <p:nvPr/>
        </p:nvSpPr>
        <p:spPr>
          <a:xfrm>
            <a:off x="4725144" y="9273480"/>
            <a:ext cx="1728192" cy="246221"/>
          </a:xfrm>
          <a:prstGeom prst="rect">
            <a:avLst/>
          </a:prstGeom>
          <a:noFill/>
        </p:spPr>
        <p:txBody>
          <a:bodyPr wrap="square" rtlCol="0">
            <a:spAutoFit/>
          </a:bodyPr>
          <a:lstStyle/>
          <a:p>
            <a:pPr algn="ctr"/>
            <a:r>
              <a:rPr lang="ja-JP" altLang="en-US" sz="1000" dirty="0">
                <a:solidFill>
                  <a:srgbClr val="FF0000"/>
                </a:solidFill>
                <a:latin typeface="メイリオ" pitchFamily="50" charset="-128"/>
                <a:ea typeface="メイリオ" pitchFamily="50" charset="-128"/>
                <a:cs typeface="メイリオ" pitchFamily="50" charset="-128"/>
              </a:rPr>
              <a:t>・弊社社員の集合写真</a:t>
            </a:r>
            <a:endParaRPr kumimoji="1" lang="ja-JP" altLang="en-US" sz="1000" dirty="0">
              <a:solidFill>
                <a:srgbClr val="FF0000"/>
              </a:solidFill>
              <a:latin typeface="メイリオ" pitchFamily="50" charset="-128"/>
              <a:ea typeface="メイリオ" pitchFamily="50" charset="-128"/>
              <a:cs typeface="メイリオ" pitchFamily="50" charset="-128"/>
            </a:endParaRPr>
          </a:p>
        </p:txBody>
      </p:sp>
      <p:sp>
        <p:nvSpPr>
          <p:cNvPr id="52" name="正方形/長方形 51"/>
          <p:cNvSpPr/>
          <p:nvPr/>
        </p:nvSpPr>
        <p:spPr>
          <a:xfrm>
            <a:off x="0" y="-377371"/>
            <a:ext cx="4005064" cy="3773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r>
              <a:rPr kumimoji="1" lang="ja-JP" altLang="en-US" b="1" dirty="0">
                <a:solidFill>
                  <a:srgbClr val="FF0000"/>
                </a:solidFill>
                <a:latin typeface="メイリオ" pitchFamily="50" charset="-128"/>
                <a:ea typeface="メイリオ" pitchFamily="50" charset="-128"/>
                <a:cs typeface="メイリオ" pitchFamily="50" charset="-128"/>
              </a:rPr>
              <a:t>卒業生メッセージ</a:t>
            </a:r>
            <a:r>
              <a:rPr kumimoji="1" lang="en-US" altLang="ja-JP" b="1" dirty="0">
                <a:solidFill>
                  <a:srgbClr val="FF0000"/>
                </a:solidFill>
                <a:latin typeface="メイリオ" pitchFamily="50" charset="-128"/>
                <a:ea typeface="メイリオ" pitchFamily="50" charset="-128"/>
                <a:cs typeface="メイリオ" pitchFamily="50" charset="-128"/>
              </a:rPr>
              <a:t>(</a:t>
            </a:r>
            <a:r>
              <a:rPr kumimoji="1" lang="ja-JP" altLang="en-US" b="1" dirty="0">
                <a:solidFill>
                  <a:srgbClr val="FF0000"/>
                </a:solidFill>
                <a:latin typeface="メイリオ" pitchFamily="50" charset="-128"/>
                <a:ea typeface="メイリオ" pitchFamily="50" charset="-128"/>
                <a:cs typeface="メイリオ" pitchFamily="50" charset="-128"/>
              </a:rPr>
              <a:t>作成例</a:t>
            </a:r>
            <a:r>
              <a:rPr lang="en-US" altLang="ja-JP" b="1" dirty="0">
                <a:solidFill>
                  <a:srgbClr val="FF0000"/>
                </a:solidFill>
                <a:latin typeface="メイリオ" pitchFamily="50" charset="-128"/>
                <a:ea typeface="メイリオ" pitchFamily="50" charset="-128"/>
                <a:cs typeface="メイリオ" pitchFamily="50" charset="-128"/>
              </a:rPr>
              <a:t>)</a:t>
            </a:r>
            <a:endParaRPr kumimoji="1" lang="en-US" altLang="ja-JP" b="1" dirty="0">
              <a:solidFill>
                <a:srgbClr val="FF0000"/>
              </a:solidFill>
              <a:latin typeface="メイリオ" pitchFamily="50" charset="-128"/>
              <a:ea typeface="メイリオ" pitchFamily="50" charset="-128"/>
              <a:cs typeface="メイリオ" pitchFamily="50" charset="-128"/>
            </a:endParaRPr>
          </a:p>
        </p:txBody>
      </p:sp>
      <p:pic>
        <p:nvPicPr>
          <p:cNvPr id="1027" name="Picture 3" descr="C:\Users\k-kimura\Desktop\12.png"/>
          <p:cNvPicPr>
            <a:picLocks noChangeAspect="1" noChangeArrowheads="1"/>
          </p:cNvPicPr>
          <p:nvPr/>
        </p:nvPicPr>
        <p:blipFill>
          <a:blip r:embed="rId9" cstate="print"/>
          <a:srcRect l="9983" r="5169"/>
          <a:stretch>
            <a:fillRect/>
          </a:stretch>
        </p:blipFill>
        <p:spPr bwMode="auto">
          <a:xfrm>
            <a:off x="4077072" y="2000672"/>
            <a:ext cx="2448272" cy="3168352"/>
          </a:xfrm>
          <a:prstGeom prst="rect">
            <a:avLst/>
          </a:prstGeom>
          <a:noFill/>
        </p:spPr>
      </p:pic>
      <p:grpSp>
        <p:nvGrpSpPr>
          <p:cNvPr id="58" name="グループ化 57"/>
          <p:cNvGrpSpPr/>
          <p:nvPr/>
        </p:nvGrpSpPr>
        <p:grpSpPr>
          <a:xfrm>
            <a:off x="4077072" y="2000672"/>
            <a:ext cx="2448272" cy="3142828"/>
            <a:chOff x="4077072" y="2000672"/>
            <a:chExt cx="2448272" cy="3142828"/>
          </a:xfrm>
        </p:grpSpPr>
        <p:pic>
          <p:nvPicPr>
            <p:cNvPr id="6" name="Picture 5" descr="C:\Users\k-kimura\Desktop\12.png"/>
            <p:cNvPicPr>
              <a:picLocks noChangeAspect="1" noChangeArrowheads="1"/>
            </p:cNvPicPr>
            <p:nvPr/>
          </p:nvPicPr>
          <p:blipFill>
            <a:blip r:embed="rId10" cstate="print"/>
            <a:srcRect l="10013" r="4875" b="806"/>
            <a:stretch>
              <a:fillRect/>
            </a:stretch>
          </p:blipFill>
          <p:spPr bwMode="auto">
            <a:xfrm>
              <a:off x="4077072" y="2000672"/>
              <a:ext cx="2448272" cy="3142828"/>
            </a:xfrm>
            <a:prstGeom prst="rect">
              <a:avLst/>
            </a:prstGeom>
            <a:noFill/>
          </p:spPr>
        </p:pic>
        <p:sp>
          <p:nvSpPr>
            <p:cNvPr id="56" name="テキスト ボックス 55"/>
            <p:cNvSpPr txBox="1"/>
            <p:nvPr/>
          </p:nvSpPr>
          <p:spPr>
            <a:xfrm>
              <a:off x="4077072" y="2792760"/>
              <a:ext cx="2448272" cy="861774"/>
            </a:xfrm>
            <a:prstGeom prst="rect">
              <a:avLst/>
            </a:prstGeom>
            <a:noFill/>
          </p:spPr>
          <p:txBody>
            <a:bodyPr wrap="square" rtlCol="0">
              <a:spAutoFit/>
            </a:bodyPr>
            <a:lstStyle/>
            <a:p>
              <a:pPr algn="ctr"/>
              <a:r>
                <a:rPr kumimoji="1" lang="ja-JP" altLang="en-US" sz="5000" dirty="0">
                  <a:solidFill>
                    <a:schemeClr val="tx1">
                      <a:lumMod val="50000"/>
                      <a:lumOff val="50000"/>
                    </a:schemeClr>
                  </a:solidFill>
                  <a:latin typeface="HG創英角ｺﾞｼｯｸUB" pitchFamily="49" charset="-128"/>
                  <a:ea typeface="HG創英角ｺﾞｼｯｸUB" pitchFamily="49" charset="-128"/>
                  <a:cs typeface="メイリオ" pitchFamily="50" charset="-128"/>
                </a:rPr>
                <a:t>ＨＩＴ</a:t>
              </a:r>
              <a:endParaRPr kumimoji="1" lang="en-US" altLang="ja-JP" sz="5000" dirty="0">
                <a:solidFill>
                  <a:schemeClr val="tx1">
                    <a:lumMod val="50000"/>
                    <a:lumOff val="50000"/>
                  </a:schemeClr>
                </a:solidFill>
                <a:latin typeface="HG創英角ｺﾞｼｯｸUB" pitchFamily="49" charset="-128"/>
                <a:ea typeface="HG創英角ｺﾞｼｯｸUB" pitchFamily="49" charset="-128"/>
                <a:cs typeface="メイリオ" pitchFamily="50" charset="-128"/>
              </a:endParaRPr>
            </a:p>
          </p:txBody>
        </p:sp>
      </p:gr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644</TotalTime>
  <Words>659</Words>
  <Application>Microsoft Office PowerPoint</Application>
  <PresentationFormat>A4 210 x 297 mm</PresentationFormat>
  <Paragraphs>71</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HG創英角ｺﾞｼｯｸUB</vt:lpstr>
      <vt:lpstr>ＭＳ Ｐゴシック</vt:lpstr>
      <vt:lpstr>メイリオ</vt:lpstr>
      <vt:lpstr>Arial</vt:lpstr>
      <vt:lpstr>Calibri</vt:lpstr>
      <vt:lpstr>Office テーマ</vt:lpstr>
      <vt:lpstr>PowerPoint プレゼンテーション</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sakyo-ss</dc:creator>
  <cp:lastModifiedBy>job</cp:lastModifiedBy>
  <cp:revision>87</cp:revision>
  <dcterms:created xsi:type="dcterms:W3CDTF">2020-05-23T03:35:13Z</dcterms:created>
  <dcterms:modified xsi:type="dcterms:W3CDTF">2022-01-04T02:32:31Z</dcterms:modified>
</cp:coreProperties>
</file>